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 id="2147483861" r:id="rId4"/>
    <p:sldMasterId id="2147483875" r:id="rId5"/>
    <p:sldMasterId id="2147483887" r:id="rId6"/>
    <p:sldMasterId id="2147483899" r:id="rId7"/>
  </p:sldMasterIdLst>
  <p:notesMasterIdLst>
    <p:notesMasterId r:id="rId49"/>
  </p:notesMasterIdLst>
  <p:handoutMasterIdLst>
    <p:handoutMasterId r:id="rId50"/>
  </p:handoutMasterIdLst>
  <p:sldIdLst>
    <p:sldId id="478" r:id="rId8"/>
    <p:sldId id="642" r:id="rId9"/>
    <p:sldId id="638" r:id="rId10"/>
    <p:sldId id="643" r:id="rId11"/>
    <p:sldId id="672" r:id="rId12"/>
    <p:sldId id="676" r:id="rId13"/>
    <p:sldId id="673" r:id="rId14"/>
    <p:sldId id="659" r:id="rId15"/>
    <p:sldId id="664" r:id="rId16"/>
    <p:sldId id="674" r:id="rId17"/>
    <p:sldId id="675" r:id="rId18"/>
    <p:sldId id="671" r:id="rId19"/>
    <p:sldId id="654" r:id="rId20"/>
    <p:sldId id="669" r:id="rId21"/>
    <p:sldId id="670" r:id="rId22"/>
    <p:sldId id="636" r:id="rId23"/>
    <p:sldId id="668" r:id="rId24"/>
    <p:sldId id="658" r:id="rId25"/>
    <p:sldId id="645" r:id="rId26"/>
    <p:sldId id="665" r:id="rId27"/>
    <p:sldId id="666" r:id="rId28"/>
    <p:sldId id="667" r:id="rId29"/>
    <p:sldId id="655" r:id="rId30"/>
    <p:sldId id="648" r:id="rId31"/>
    <p:sldId id="657" r:id="rId32"/>
    <p:sldId id="629" r:id="rId33"/>
    <p:sldId id="639" r:id="rId34"/>
    <p:sldId id="644" r:id="rId35"/>
    <p:sldId id="651" r:id="rId36"/>
    <p:sldId id="652" r:id="rId37"/>
    <p:sldId id="653" r:id="rId38"/>
    <p:sldId id="647" r:id="rId39"/>
    <p:sldId id="646" r:id="rId40"/>
    <p:sldId id="660" r:id="rId41"/>
    <p:sldId id="661" r:id="rId42"/>
    <p:sldId id="662" r:id="rId43"/>
    <p:sldId id="663" r:id="rId44"/>
    <p:sldId id="551" r:id="rId45"/>
    <p:sldId id="630" r:id="rId46"/>
    <p:sldId id="626" r:id="rId47"/>
    <p:sldId id="624" r:id="rId48"/>
  </p:sldIdLst>
  <p:sldSz cx="9144000" cy="6864350"/>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236" userDrawn="1">
          <p15:clr>
            <a:srgbClr val="A4A3A4"/>
          </p15:clr>
        </p15:guide>
        <p15:guide id="2" pos="32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32"/>
    <a:srgbClr val="996633"/>
    <a:srgbClr val="009900"/>
    <a:srgbClr val="FF9900"/>
    <a:srgbClr val="CC6600"/>
    <a:srgbClr val="FF4370"/>
    <a:srgbClr val="3B81E0"/>
    <a:srgbClr val="F9DB7F"/>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5" autoAdjust="0"/>
    <p:restoredTop sz="94333" autoAdjust="0"/>
  </p:normalViewPr>
  <p:slideViewPr>
    <p:cSldViewPr snapToGrid="0">
      <p:cViewPr varScale="1">
        <p:scale>
          <a:sx n="119" d="100"/>
          <a:sy n="119" d="100"/>
        </p:scale>
        <p:origin x="1596" y="102"/>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236"/>
        <p:guide pos="3223"/>
      </p:guideLst>
    </p:cSldViewPr>
  </p:notesViewPr>
  <p:gridSpacing cx="180023" cy="180023"/>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Sheet1!$B$4</c:f>
              <c:strCache>
                <c:ptCount val="1"/>
                <c:pt idx="0">
                  <c:v>平均健全度①</c:v>
                </c:pt>
              </c:strCache>
            </c:strRef>
          </c:tx>
          <c:spPr>
            <a:ln w="28575" cap="rnd">
              <a:solidFill>
                <a:schemeClr val="accent1"/>
              </a:solidFill>
              <a:round/>
            </a:ln>
            <a:effectLst/>
          </c:spPr>
          <c:marker>
            <c:symbol val="none"/>
          </c:marker>
          <c:cat>
            <c:numRef>
              <c:f>Sheet1!$C$3:$Q$3</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Sheet1!$C$4:$Q$4</c:f>
              <c:numCache>
                <c:formatCode>General</c:formatCode>
                <c:ptCount val="15"/>
                <c:pt idx="0">
                  <c:v>0.9</c:v>
                </c:pt>
                <c:pt idx="1">
                  <c:v>0.8</c:v>
                </c:pt>
                <c:pt idx="2">
                  <c:v>0.78</c:v>
                </c:pt>
                <c:pt idx="3">
                  <c:v>0.76</c:v>
                </c:pt>
                <c:pt idx="4">
                  <c:v>0.78</c:v>
                </c:pt>
                <c:pt idx="5">
                  <c:v>0.8</c:v>
                </c:pt>
                <c:pt idx="6">
                  <c:v>0.66</c:v>
                </c:pt>
                <c:pt idx="7">
                  <c:v>0.64</c:v>
                </c:pt>
                <c:pt idx="8">
                  <c:v>0.65</c:v>
                </c:pt>
                <c:pt idx="9">
                  <c:v>0.75</c:v>
                </c:pt>
                <c:pt idx="10">
                  <c:v>0.7</c:v>
                </c:pt>
                <c:pt idx="11">
                  <c:v>0.68</c:v>
                </c:pt>
                <c:pt idx="12">
                  <c:v>0.65</c:v>
                </c:pt>
                <c:pt idx="13">
                  <c:v>0.6</c:v>
                </c:pt>
                <c:pt idx="14">
                  <c:v>0.7</c:v>
                </c:pt>
              </c:numCache>
            </c:numRef>
          </c:val>
          <c:smooth val="0"/>
          <c:extLst>
            <c:ext xmlns:c16="http://schemas.microsoft.com/office/drawing/2014/chart" uri="{C3380CC4-5D6E-409C-BE32-E72D297353CC}">
              <c16:uniqueId val="{00000000-07E0-460A-8EC3-7B59F948BF8C}"/>
            </c:ext>
          </c:extLst>
        </c:ser>
        <c:ser>
          <c:idx val="1"/>
          <c:order val="1"/>
          <c:tx>
            <c:strRef>
              <c:f>Sheet1!$B$5</c:f>
              <c:strCache>
                <c:ptCount val="1"/>
                <c:pt idx="0">
                  <c:v>平均健全度②</c:v>
                </c:pt>
              </c:strCache>
            </c:strRef>
          </c:tx>
          <c:spPr>
            <a:ln w="28575" cap="rnd">
              <a:solidFill>
                <a:schemeClr val="accent2"/>
              </a:solidFill>
              <a:round/>
            </a:ln>
            <a:effectLst/>
          </c:spPr>
          <c:marker>
            <c:symbol val="none"/>
          </c:marker>
          <c:cat>
            <c:numRef>
              <c:f>Sheet1!$C$3:$Q$3</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Sheet1!$C$5:$Q$5</c:f>
              <c:numCache>
                <c:formatCode>General</c:formatCode>
                <c:ptCount val="15"/>
                <c:pt idx="0">
                  <c:v>0.9</c:v>
                </c:pt>
                <c:pt idx="1">
                  <c:v>0.75</c:v>
                </c:pt>
                <c:pt idx="2">
                  <c:v>0.73</c:v>
                </c:pt>
                <c:pt idx="3">
                  <c:v>0.7</c:v>
                </c:pt>
                <c:pt idx="4">
                  <c:v>0.72</c:v>
                </c:pt>
                <c:pt idx="5">
                  <c:v>0.6</c:v>
                </c:pt>
                <c:pt idx="6">
                  <c:v>0.57999999999999996</c:v>
                </c:pt>
                <c:pt idx="7">
                  <c:v>0.52</c:v>
                </c:pt>
                <c:pt idx="8">
                  <c:v>0.54</c:v>
                </c:pt>
                <c:pt idx="9">
                  <c:v>0.6</c:v>
                </c:pt>
                <c:pt idx="10">
                  <c:v>0.49</c:v>
                </c:pt>
                <c:pt idx="11">
                  <c:v>0.48</c:v>
                </c:pt>
                <c:pt idx="12">
                  <c:v>0.41</c:v>
                </c:pt>
                <c:pt idx="13">
                  <c:v>0.35</c:v>
                </c:pt>
                <c:pt idx="14">
                  <c:v>0.45</c:v>
                </c:pt>
              </c:numCache>
            </c:numRef>
          </c:val>
          <c:smooth val="0"/>
          <c:extLst>
            <c:ext xmlns:c16="http://schemas.microsoft.com/office/drawing/2014/chart" uri="{C3380CC4-5D6E-409C-BE32-E72D297353CC}">
              <c16:uniqueId val="{00000001-07E0-460A-8EC3-7B59F948BF8C}"/>
            </c:ext>
          </c:extLst>
        </c:ser>
        <c:dLbls>
          <c:showLegendKey val="0"/>
          <c:showVal val="0"/>
          <c:showCatName val="0"/>
          <c:showSerName val="0"/>
          <c:showPercent val="0"/>
          <c:showBubbleSize val="0"/>
        </c:dLbls>
        <c:smooth val="0"/>
        <c:axId val="497566936"/>
        <c:axId val="497567264"/>
      </c:lineChart>
      <c:catAx>
        <c:axId val="497566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497567264"/>
        <c:crosses val="autoZero"/>
        <c:auto val="1"/>
        <c:lblAlgn val="ctr"/>
        <c:lblOffset val="100"/>
        <c:noMultiLvlLbl val="0"/>
      </c:catAx>
      <c:valAx>
        <c:axId val="497567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497566936"/>
        <c:crosses val="autoZero"/>
        <c:crossBetween val="between"/>
        <c:majorUnit val="0.5"/>
      </c:valAx>
      <c:spPr>
        <a:solidFill>
          <a:srgbClr val="FFFFFF"/>
        </a:soli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BIZ UDPゴシック" panose="020B0400000000000000" pitchFamily="50" charset="-128"/>
          <a:ea typeface="BIZ UDPゴシック" panose="020B0400000000000000" pitchFamily="50" charset="-128"/>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434725" cy="356627"/>
          </a:xfrm>
          <a:prstGeom prst="rect">
            <a:avLst/>
          </a:prstGeom>
        </p:spPr>
        <p:txBody>
          <a:bodyPr vert="horz" lIns="95492" tIns="47746" rIns="95492" bIns="47746"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796593" y="0"/>
            <a:ext cx="4436372" cy="356627"/>
          </a:xfrm>
          <a:prstGeom prst="rect">
            <a:avLst/>
          </a:prstGeom>
        </p:spPr>
        <p:txBody>
          <a:bodyPr vert="horz" lIns="95492" tIns="47746" rIns="95492" bIns="47746" rtlCol="0"/>
          <a:lstStyle>
            <a:lvl1pPr algn="r">
              <a:defRPr sz="1200"/>
            </a:lvl1pPr>
          </a:lstStyle>
          <a:p>
            <a:fld id="{A7640E48-A5E0-5041-9B48-F1CC1125BC09}" type="datetimeFigureOut">
              <a:rPr kumimoji="1" lang="ja-JP" altLang="en-US" smtClean="0"/>
              <a:pPr/>
              <a:t>2020/9/27</a:t>
            </a:fld>
            <a:endParaRPr kumimoji="1" lang="ja-JP" altLang="en-US" dirty="0"/>
          </a:p>
        </p:txBody>
      </p:sp>
      <p:sp>
        <p:nvSpPr>
          <p:cNvPr id="4" name="フッター プレースホルダー 3"/>
          <p:cNvSpPr>
            <a:spLocks noGrp="1"/>
          </p:cNvSpPr>
          <p:nvPr>
            <p:ph type="ftr" sz="quarter" idx="2"/>
          </p:nvPr>
        </p:nvSpPr>
        <p:spPr>
          <a:xfrm>
            <a:off x="0" y="6747436"/>
            <a:ext cx="4434725" cy="356627"/>
          </a:xfrm>
          <a:prstGeom prst="rect">
            <a:avLst/>
          </a:prstGeom>
        </p:spPr>
        <p:txBody>
          <a:bodyPr vert="horz" lIns="95492" tIns="47746" rIns="95492" bIns="47746"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796593" y="6747436"/>
            <a:ext cx="4436372" cy="356627"/>
          </a:xfrm>
          <a:prstGeom prst="rect">
            <a:avLst/>
          </a:prstGeom>
        </p:spPr>
        <p:txBody>
          <a:bodyPr vert="horz" lIns="95492" tIns="47746" rIns="95492" bIns="47746"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4434997" cy="356518"/>
          </a:xfrm>
          <a:prstGeom prst="rect">
            <a:avLst/>
          </a:prstGeom>
        </p:spPr>
        <p:txBody>
          <a:bodyPr vert="horz" lIns="94661" tIns="47330" rIns="94661" bIns="4733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797841" y="2"/>
            <a:ext cx="4434997" cy="356518"/>
          </a:xfrm>
          <a:prstGeom prst="rect">
            <a:avLst/>
          </a:prstGeom>
        </p:spPr>
        <p:txBody>
          <a:bodyPr vert="horz" lIns="94661" tIns="47330" rIns="94661" bIns="47330" rtlCol="0"/>
          <a:lstStyle>
            <a:lvl1pPr algn="r">
              <a:defRPr sz="1200"/>
            </a:lvl1pPr>
          </a:lstStyle>
          <a:p>
            <a:fld id="{5C5FCEE9-5451-724E-8226-661F248CEFD0}" type="datetimeFigureOut">
              <a:rPr kumimoji="1" lang="ja-JP" altLang="en-US" smtClean="0"/>
              <a:pPr/>
              <a:t>2020/9/27</a:t>
            </a:fld>
            <a:endParaRPr kumimoji="1" lang="ja-JP" altLang="en-US" dirty="0"/>
          </a:p>
        </p:txBody>
      </p:sp>
      <p:sp>
        <p:nvSpPr>
          <p:cNvPr id="4" name="スライド イメージ プレースホルダー 3"/>
          <p:cNvSpPr>
            <a:spLocks noGrp="1" noRot="1" noChangeAspect="1"/>
          </p:cNvSpPr>
          <p:nvPr>
            <p:ph type="sldImg" idx="2"/>
          </p:nvPr>
        </p:nvSpPr>
        <p:spPr>
          <a:xfrm>
            <a:off x="3521075" y="887413"/>
            <a:ext cx="3192463" cy="2397125"/>
          </a:xfrm>
          <a:prstGeom prst="rect">
            <a:avLst/>
          </a:prstGeom>
          <a:noFill/>
          <a:ln w="12700">
            <a:solidFill>
              <a:prstClr val="black"/>
            </a:solidFill>
          </a:ln>
        </p:spPr>
        <p:txBody>
          <a:bodyPr vert="horz" lIns="94661" tIns="47330" rIns="94661" bIns="47330" rtlCol="0" anchor="ctr"/>
          <a:lstStyle/>
          <a:p>
            <a:endParaRPr lang="ja-JP" altLang="en-US" dirty="0"/>
          </a:p>
        </p:txBody>
      </p:sp>
      <p:sp>
        <p:nvSpPr>
          <p:cNvPr id="5" name="ノート プレースホルダー 4"/>
          <p:cNvSpPr>
            <a:spLocks noGrp="1"/>
          </p:cNvSpPr>
          <p:nvPr>
            <p:ph type="body" sz="quarter" idx="3"/>
          </p:nvPr>
        </p:nvSpPr>
        <p:spPr>
          <a:xfrm>
            <a:off x="1023463" y="3418956"/>
            <a:ext cx="8187690" cy="2797923"/>
          </a:xfrm>
          <a:prstGeom prst="rect">
            <a:avLst/>
          </a:prstGeom>
        </p:spPr>
        <p:txBody>
          <a:bodyPr vert="horz" lIns="94661" tIns="47330" rIns="94661" bIns="473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6747549"/>
            <a:ext cx="4434997" cy="356517"/>
          </a:xfrm>
          <a:prstGeom prst="rect">
            <a:avLst/>
          </a:prstGeom>
        </p:spPr>
        <p:txBody>
          <a:bodyPr vert="horz" lIns="94661" tIns="47330" rIns="94661" bIns="4733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797841" y="6747549"/>
            <a:ext cx="4434997" cy="356517"/>
          </a:xfrm>
          <a:prstGeom prst="rect">
            <a:avLst/>
          </a:prstGeom>
        </p:spPr>
        <p:txBody>
          <a:bodyPr vert="horz" lIns="94661" tIns="47330" rIns="94661" bIns="47330"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92634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34</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16768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36</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279969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39</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11568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昨年度、全社朝礼で　説明ありました　施設業務の</a:t>
            </a:r>
            <a:r>
              <a:rPr kumimoji="1" lang="en-US" altLang="ja-JP" dirty="0"/>
              <a:t>PF</a:t>
            </a:r>
            <a:r>
              <a:rPr kumimoji="1" lang="ja-JP" altLang="en-US" dirty="0"/>
              <a:t>化具現化についての　ご説明をさせて頂きます。</a:t>
            </a:r>
            <a:endParaRPr kumimoji="1" lang="en-US" altLang="ja-JP" dirty="0"/>
          </a:p>
          <a:p>
            <a:r>
              <a:rPr kumimoji="1" lang="ja-JP" altLang="en-US" dirty="0"/>
              <a:t>目的としては、</a:t>
            </a:r>
            <a:r>
              <a:rPr kumimoji="1" lang="en-US" altLang="ja-JP" dirty="0"/>
              <a:t>10</a:t>
            </a:r>
            <a:r>
              <a:rPr kumimoji="1" lang="ja-JP" altLang="en-US" dirty="0"/>
              <a:t>年先の情報化社会における情報活用した施設業務の推進する姿の先取りと</a:t>
            </a:r>
            <a:r>
              <a:rPr kumimoji="1" lang="en-US" altLang="ja-JP" dirty="0"/>
              <a:t>PF</a:t>
            </a:r>
            <a:r>
              <a:rPr kumimoji="1" lang="ja-JP" altLang="en-US" dirty="0"/>
              <a:t>の試行　で</a:t>
            </a:r>
            <a:endParaRPr kumimoji="1" lang="en-US" altLang="ja-JP" dirty="0"/>
          </a:p>
          <a:p>
            <a:r>
              <a:rPr kumimoji="1" lang="ja-JP" altLang="en-US" dirty="0"/>
              <a:t>事業形態としては、使用量や個別エンジニアリングでの費用がありますが　システムだけではなく</a:t>
            </a:r>
            <a:endParaRPr kumimoji="1" lang="en-US" altLang="ja-JP" dirty="0"/>
          </a:p>
          <a:p>
            <a:r>
              <a:rPr kumimoji="1" lang="ja-JP" altLang="en-US" dirty="0"/>
              <a:t>貢献の形やビジネスモデルのアイディア出しが必要となります。</a:t>
            </a:r>
            <a:endParaRPr kumimoji="1" lang="en-US" altLang="ja-JP" dirty="0"/>
          </a:p>
          <a:p>
            <a:r>
              <a:rPr kumimoji="1" lang="ja-JP" altLang="en-US" dirty="0"/>
              <a:t>システムとサービスの連携については、</a:t>
            </a:r>
            <a:r>
              <a:rPr kumimoji="1" lang="en-US" altLang="ja-JP" dirty="0" err="1"/>
              <a:t>MaaS</a:t>
            </a:r>
            <a:r>
              <a:rPr kumimoji="1" lang="ja-JP" altLang="en-US" dirty="0"/>
              <a:t>等を参考にして　体系化された</a:t>
            </a:r>
            <a:r>
              <a:rPr kumimoji="1" lang="en-US" altLang="ja-JP" dirty="0"/>
              <a:t>DN</a:t>
            </a:r>
            <a:r>
              <a:rPr kumimoji="1" lang="ja-JP" altLang="en-US" dirty="0"/>
              <a:t>の既存のシステムを統合する形で</a:t>
            </a:r>
            <a:endParaRPr kumimoji="1" lang="en-US" altLang="ja-JP" dirty="0"/>
          </a:p>
          <a:p>
            <a:r>
              <a:rPr kumimoji="1" lang="ja-JP" altLang="en-US" dirty="0"/>
              <a:t>各社のニーズ毎に</a:t>
            </a:r>
            <a:r>
              <a:rPr kumimoji="1" lang="en-US" altLang="ja-JP" dirty="0"/>
              <a:t>PF</a:t>
            </a:r>
            <a:r>
              <a:rPr kumimoji="1" lang="ja-JP" altLang="en-US" dirty="0"/>
              <a:t>にデータを取り込み管理・判断して、サービスをユーザに提供する全体像を描き</a:t>
            </a:r>
            <a:endParaRPr kumimoji="1" lang="en-US" altLang="ja-JP" dirty="0"/>
          </a:p>
          <a:p>
            <a:r>
              <a:rPr kumimoji="1" lang="ja-JP" altLang="en-US" dirty="0"/>
              <a:t>使用者のニーズを高めて再利用を促せるシステムを具現化しないといけません。</a:t>
            </a:r>
            <a:endParaRPr kumimoji="1" lang="en-US" altLang="ja-JP" dirty="0"/>
          </a:p>
          <a:p>
            <a:r>
              <a:rPr kumimoji="1" lang="ja-JP" altLang="en-US" dirty="0"/>
              <a:t>システム開発としては、安価に導入してもらえるよう サーバ側は</a:t>
            </a:r>
            <a:r>
              <a:rPr kumimoji="1" lang="en-US" altLang="ja-JP" dirty="0"/>
              <a:t>DNG</a:t>
            </a:r>
            <a:r>
              <a:rPr kumimoji="1" lang="ja-JP" altLang="en-US" dirty="0"/>
              <a:t>一括のクラウドで構築して</a:t>
            </a:r>
            <a:endParaRPr kumimoji="1" lang="en-US" altLang="ja-JP" dirty="0"/>
          </a:p>
          <a:p>
            <a:r>
              <a:rPr kumimoji="1" lang="ja-JP" altLang="en-US" dirty="0"/>
              <a:t>最小限の開発とします。</a:t>
            </a:r>
            <a:endParaRPr kumimoji="1" lang="en-US" altLang="ja-JP" dirty="0"/>
          </a:p>
          <a:p>
            <a:r>
              <a:rPr kumimoji="1" lang="ja-JP" altLang="en-US" dirty="0"/>
              <a:t>機能の一例としては、スマートフォンで情報を提供して　情報と取得してオペレータが判断した情報をレコメンデーションや</a:t>
            </a:r>
            <a:endParaRPr kumimoji="1" lang="en-US" altLang="ja-JP" dirty="0"/>
          </a:p>
          <a:p>
            <a:r>
              <a:rPr kumimoji="1" lang="ja-JP" altLang="en-US" dirty="0"/>
              <a:t>エスカレーションして通知します。</a:t>
            </a:r>
            <a:endParaRPr kumimoji="1" lang="en-US" altLang="ja-JP" dirty="0"/>
          </a:p>
          <a:p>
            <a:r>
              <a:rPr kumimoji="1" lang="ja-JP" altLang="en-US" dirty="0"/>
              <a:t>試行のスケジュールとして、構想を上期前半でまとめ　協業できるお客さんを見つけてトライアルする案を検討しております。</a:t>
            </a:r>
            <a:endParaRPr kumimoji="1" lang="en-US" altLang="ja-JP" dirty="0"/>
          </a:p>
          <a:p>
            <a:r>
              <a:rPr kumimoji="1" lang="ja-JP" altLang="en-US" dirty="0"/>
              <a:t>最小投資でおこなえるよう、別件の仮想サーバを活用して　投資は工場側のセンシングでハード構成します。</a:t>
            </a:r>
            <a:endParaRPr kumimoji="1" lang="en-US" altLang="ja-JP" dirty="0"/>
          </a:p>
          <a:p>
            <a:r>
              <a:rPr kumimoji="1" lang="en-US" altLang="ja-JP" dirty="0"/>
              <a:t>PF</a:t>
            </a:r>
            <a:r>
              <a:rPr kumimoji="1" lang="ja-JP" altLang="en-US" dirty="0"/>
              <a:t>活用の実現にトライアルしていきたいと考えて</a:t>
            </a:r>
            <a:r>
              <a:rPr kumimoji="1" lang="ja-JP" altLang="en-US"/>
              <a:t>おります。</a:t>
            </a:r>
            <a:endParaRPr kumimoji="1" lang="en-US" altLang="ja-JP" dirty="0"/>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40</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05359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7</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43292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38443">
              <a:defRPr/>
            </a:pPr>
            <a:fld id="{6EA67AA6-E7D9-42A1-87DC-290BC7D38BDD}" type="slidenum">
              <a:rPr lang="ja-JP" altLang="en-US">
                <a:solidFill>
                  <a:prstClr val="black"/>
                </a:solidFill>
                <a:latin typeface="Yu Gothic"/>
                <a:ea typeface="Yu Gothic" panose="020B0400000000000000" pitchFamily="50" charset="-128"/>
              </a:rPr>
              <a:pPr defTabSz="938443">
                <a:defRPr/>
              </a:pPr>
              <a:t>16</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60572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18</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03957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28</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8328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29</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64808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30</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08724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31</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541857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87966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a:t>タイトル記入 </a:t>
            </a:r>
            <a:r>
              <a:rPr lang="en-US" altLang="ja-JP"/>
              <a:t>2</a:t>
            </a:r>
            <a:r>
              <a:rPr lang="ja-JP" altLang="en-US"/>
              <a:t>行</a:t>
            </a:r>
            <a:r>
              <a:rPr lang="en-US" altLang="ja-JP"/>
              <a:t>34pt</a:t>
            </a:r>
            <a:r>
              <a:rPr lang="ja-JP" altLang="en-US"/>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a:t>クリックして 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754843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a:t>0.</a:t>
            </a:r>
            <a:r>
              <a:rPr kumimoji="1" lang="ja-JP" altLang="en-US" dirty="0"/>
              <a:t>扉</a:t>
            </a:r>
            <a:r>
              <a:rPr kumimoji="1" lang="en-US" altLang="ja-JP" dirty="0"/>
              <a:t>No.</a:t>
            </a:r>
            <a:r>
              <a:rPr kumimoji="1" lang="ja-JP" altLang="en-US" dirty="0"/>
              <a:t>記載</a:t>
            </a:r>
            <a:r>
              <a:rPr kumimoji="1" lang="en-US" altLang="ja-JP" dirty="0"/>
              <a:t>71pt</a:t>
            </a:r>
            <a:endParaRPr kumimoji="1" lang="ja-JP" altLang="en-US" dirty="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a:t>マスター タイトルの書式設定　</a:t>
            </a:r>
            <a:r>
              <a:rPr kumimoji="1" lang="en-US" altLang="ja-JP"/>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491755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a:t>サマリー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位置下げない</a:t>
            </a:r>
          </a:p>
        </p:txBody>
      </p:sp>
    </p:spTree>
    <p:extLst>
      <p:ext uri="{BB962C8B-B14F-4D97-AF65-F5344CB8AC3E}">
        <p14:creationId xmlns:p14="http://schemas.microsoft.com/office/powerpoint/2010/main" val="68757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281912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471428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451"/>
            <a:ext cx="5343129" cy="585907"/>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9798"/>
            <a:ext cx="6400800" cy="1754223"/>
          </a:xfrm>
          <a:prstGeom prst="rect">
            <a:avLst/>
          </a:prstGeo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30427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112103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470" y="4411034"/>
            <a:ext cx="5945858" cy="625662"/>
          </a:xfrm>
        </p:spPr>
        <p:txBody>
          <a:bodyPr/>
          <a:lstStyle>
            <a:lvl1pPr algn="l">
              <a:defRPr sz="3692"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435" y="2909408"/>
            <a:ext cx="7772400" cy="1501576"/>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a:t>マスター テキストの書式設定</a:t>
            </a:r>
          </a:p>
        </p:txBody>
      </p:sp>
    </p:spTree>
    <p:extLst>
      <p:ext uri="{BB962C8B-B14F-4D97-AF65-F5344CB8AC3E}">
        <p14:creationId xmlns:p14="http://schemas.microsoft.com/office/powerpoint/2010/main" val="30070440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3"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2338"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01635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899"/>
            <a:ext cx="5343129" cy="585907"/>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6535"/>
            <a:ext cx="4040066"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6892"/>
            <a:ext cx="4040066"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298" y="1536535"/>
            <a:ext cx="4041531"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298" y="2176892"/>
            <a:ext cx="4041531"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809979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Tree>
    <p:extLst>
      <p:ext uri="{BB962C8B-B14F-4D97-AF65-F5344CB8AC3E}">
        <p14:creationId xmlns:p14="http://schemas.microsoft.com/office/powerpoint/2010/main" val="3581893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7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32" y="1009668"/>
            <a:ext cx="3060453" cy="426761"/>
          </a:xfrm>
        </p:spPr>
        <p:txBody>
          <a:bodyPr anchor="b"/>
          <a:lstStyle>
            <a:lvl1pPr algn="l">
              <a:defRPr sz="1846" b="1"/>
            </a:lvl1pPr>
          </a:lstStyle>
          <a:p>
            <a:r>
              <a:rPr lang="ja-JP" altLang="en-US"/>
              <a:t>マスター タイトルの書式設定</a:t>
            </a:r>
          </a:p>
        </p:txBody>
      </p:sp>
      <p:sp>
        <p:nvSpPr>
          <p:cNvPr id="3" name="コンテンツ プレースホルダー 2"/>
          <p:cNvSpPr>
            <a:spLocks noGrp="1"/>
          </p:cNvSpPr>
          <p:nvPr>
            <p:ph idx="1"/>
          </p:nvPr>
        </p:nvSpPr>
        <p:spPr>
          <a:xfrm>
            <a:off x="3575538" y="273308"/>
            <a:ext cx="5111262" cy="5858533"/>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6434"/>
            <a:ext cx="3008435" cy="46954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Tree>
    <p:extLst>
      <p:ext uri="{BB962C8B-B14F-4D97-AF65-F5344CB8AC3E}">
        <p14:creationId xmlns:p14="http://schemas.microsoft.com/office/powerpoint/2010/main" val="2719927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198" y="4945547"/>
            <a:ext cx="3060453" cy="426761"/>
          </a:xfrm>
        </p:spPr>
        <p:txBody>
          <a:bodyPr anchor="b"/>
          <a:lstStyle>
            <a:lvl1pPr algn="l">
              <a:defRPr sz="1846" b="1"/>
            </a:lvl1pPr>
          </a:lstStyle>
          <a:p>
            <a:r>
              <a:rPr lang="ja-JP" altLang="en-US"/>
              <a:t>マスター タイトルの書式設定</a:t>
            </a:r>
          </a:p>
        </p:txBody>
      </p:sp>
      <p:sp>
        <p:nvSpPr>
          <p:cNvPr id="3" name="図プレースホルダー 2"/>
          <p:cNvSpPr>
            <a:spLocks noGrp="1"/>
          </p:cNvSpPr>
          <p:nvPr>
            <p:ph type="pic" idx="1"/>
          </p:nvPr>
        </p:nvSpPr>
        <p:spPr>
          <a:xfrm>
            <a:off x="1792166" y="613342"/>
            <a:ext cx="5486400" cy="4118610"/>
          </a:xfrm>
          <a:prstGeom prst="rect">
            <a:avLst/>
          </a:prstGeo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a:p>
        </p:txBody>
      </p:sp>
      <p:sp>
        <p:nvSpPr>
          <p:cNvPr id="4" name="テキスト プレースホルダー 3"/>
          <p:cNvSpPr>
            <a:spLocks noGrp="1"/>
          </p:cNvSpPr>
          <p:nvPr>
            <p:ph type="body" sz="half" idx="2"/>
          </p:nvPr>
        </p:nvSpPr>
        <p:spPr>
          <a:xfrm>
            <a:off x="1792166" y="5372311"/>
            <a:ext cx="5486400" cy="8056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Tree>
    <p:extLst>
      <p:ext uri="{BB962C8B-B14F-4D97-AF65-F5344CB8AC3E}">
        <p14:creationId xmlns:p14="http://schemas.microsoft.com/office/powerpoint/2010/main" val="483699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1686"/>
            <a:ext cx="8229600" cy="4530154"/>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769796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144151" y="4"/>
            <a:ext cx="542649" cy="5554704"/>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81709" y="4"/>
            <a:ext cx="6238143" cy="613183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755806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81708" y="4"/>
            <a:ext cx="8505092" cy="613183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96087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35" y="-23835"/>
            <a:ext cx="9217270" cy="6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2289" y="454446"/>
            <a:ext cx="2266950" cy="8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35977" y="2484399"/>
            <a:ext cx="4608001" cy="1271182"/>
          </a:xfrm>
          <a:prstGeom prst="rect">
            <a:avLst/>
          </a:prstGeom>
        </p:spPr>
        <p:txBody>
          <a:bodyPr wrap="square" lIns="468000" tIns="0" rIns="0" bIns="0">
            <a:noAutofit/>
          </a:bodyPr>
          <a:lstStyle>
            <a:lvl1pPr>
              <a:lnSpc>
                <a:spcPct val="110000"/>
              </a:lnSpc>
              <a:defRPr sz="3139" baseline="0">
                <a:latin typeface="Meiryo UI" panose="020B0604030504040204" pitchFamily="50" charset="-128"/>
              </a:defRPr>
            </a:lvl1pPr>
          </a:lstStyle>
          <a:p>
            <a:r>
              <a:rPr lang="ja-JP" altLang="en-US"/>
              <a:t>マスター タイトルの書式設定</a:t>
            </a:r>
            <a:endParaRPr dirty="0"/>
          </a:p>
        </p:txBody>
      </p:sp>
      <p:sp>
        <p:nvSpPr>
          <p:cNvPr id="3" name="Holder 3"/>
          <p:cNvSpPr>
            <a:spLocks noGrp="1"/>
          </p:cNvSpPr>
          <p:nvPr>
            <p:ph type="subTitle" idx="4"/>
          </p:nvPr>
        </p:nvSpPr>
        <p:spPr>
          <a:xfrm>
            <a:off x="-35999" y="4150376"/>
            <a:ext cx="4608000" cy="369332"/>
          </a:xfrm>
          <a:prstGeom prst="rect">
            <a:avLst/>
          </a:prstGeom>
        </p:spPr>
        <p:txBody>
          <a:bodyPr wrap="square" lIns="468000" tIns="0" rIns="0" bIns="0" anchor="b">
            <a:noAutofit/>
          </a:bodyPr>
          <a:lstStyle>
            <a:lvl1pPr>
              <a:defRPr sz="2215" baseline="0">
                <a:latin typeface="Meiryo UI" panose="020B0604030504040204" pitchFamily="50" charset="-128"/>
              </a:defRPr>
            </a:lvl1pPr>
          </a:lstStyle>
          <a:p>
            <a:r>
              <a:rPr lang="ja-JP" altLang="en-US"/>
              <a:t>マスター サブタイトルの書式設定</a:t>
            </a:r>
            <a:endParaRPr dirty="0"/>
          </a:p>
        </p:txBody>
      </p:sp>
      <p:sp>
        <p:nvSpPr>
          <p:cNvPr id="9" name="テキスト プレースホルダー 8"/>
          <p:cNvSpPr>
            <a:spLocks noGrp="1"/>
          </p:cNvSpPr>
          <p:nvPr>
            <p:ph type="body" sz="quarter" idx="10"/>
          </p:nvPr>
        </p:nvSpPr>
        <p:spPr>
          <a:xfrm>
            <a:off x="-35977" y="4662311"/>
            <a:ext cx="4608001" cy="1215717"/>
          </a:xfrm>
          <a:prstGeom prst="rect">
            <a:avLst/>
          </a:prstGeom>
        </p:spPr>
        <p:txBody>
          <a:bodyPr lIns="468000" tIns="0" rIns="0" bIns="0" anchor="t">
            <a:noAutofit/>
          </a:bodyPr>
          <a:lstStyle>
            <a:lvl1pPr>
              <a:defRPr sz="1477" baseline="0">
                <a:latin typeface="Meiryo UI" panose="020B0604030504040204" pitchFamily="50" charset="-128"/>
              </a:defRPr>
            </a:lvl1pPr>
            <a:lvl2pPr>
              <a:defRPr sz="1477"/>
            </a:lvl2pPr>
            <a:lvl3pPr>
              <a:defRPr sz="1477"/>
            </a:lvl3pPr>
            <a:lvl4pPr>
              <a:defRPr sz="1477"/>
            </a:lvl4pPr>
          </a:lstStyle>
          <a:p>
            <a:pPr lvl="0"/>
            <a:r>
              <a:rPr lang="ja-JP" altLang="en-US"/>
              <a:t>マスター テキストの書式設定</a:t>
            </a:r>
          </a:p>
        </p:txBody>
      </p:sp>
    </p:spTree>
    <p:extLst>
      <p:ext uri="{BB962C8B-B14F-4D97-AF65-F5344CB8AC3E}">
        <p14:creationId xmlns:p14="http://schemas.microsoft.com/office/powerpoint/2010/main" val="2029645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398"/>
            <a:ext cx="7772400" cy="1471386"/>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9798"/>
            <a:ext cx="6400800" cy="175422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72882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598236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10981"/>
            <a:ext cx="7772400" cy="1363336"/>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9405"/>
            <a:ext cx="7772400" cy="150157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089426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915470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6535"/>
            <a:ext cx="4040188"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6889"/>
            <a:ext cx="4040188"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6" y="1536535"/>
            <a:ext cx="4041775"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6" y="2176889"/>
            <a:ext cx="4041775"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735025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29830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613622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303"/>
            <a:ext cx="3008313" cy="1163126"/>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303"/>
            <a:ext cx="5111750" cy="58585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1" y="1436429"/>
            <a:ext cx="3008313" cy="46954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39232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5045"/>
            <a:ext cx="5486400" cy="567263"/>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3342"/>
            <a:ext cx="5486400" cy="41186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72308"/>
            <a:ext cx="5486400" cy="8056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06021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18812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893"/>
            <a:ext cx="2057400" cy="585694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893"/>
            <a:ext cx="6019800" cy="585694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57717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3402"/>
            <a:ext cx="6858000" cy="2389811"/>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007F747B-9A84-494E-8617-639FFE8420F9}" type="slidenum">
              <a:rPr lang="en-US" altLang="ja-JP"/>
              <a:pPr/>
              <a:t>‹#›</a:t>
            </a:fld>
            <a:endParaRPr lang="en-US" altLang="ja-JP"/>
          </a:p>
        </p:txBody>
      </p:sp>
    </p:spTree>
    <p:extLst>
      <p:ext uri="{BB962C8B-B14F-4D97-AF65-F5344CB8AC3E}">
        <p14:creationId xmlns:p14="http://schemas.microsoft.com/office/powerpoint/2010/main" val="2544302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CE43F769-FFB8-47E3-A36C-6F7FAA92D07A}" type="slidenum">
              <a:rPr lang="en-US" altLang="ja-JP"/>
              <a:pPr/>
              <a:t>‹#›</a:t>
            </a:fld>
            <a:endParaRPr lang="en-US" altLang="ja-JP"/>
          </a:p>
        </p:txBody>
      </p:sp>
    </p:spTree>
    <p:extLst>
      <p:ext uri="{BB962C8B-B14F-4D97-AF65-F5344CB8AC3E}">
        <p14:creationId xmlns:p14="http://schemas.microsoft.com/office/powerpoint/2010/main" val="921477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11322"/>
            <a:ext cx="7886700" cy="2855378"/>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93713"/>
            <a:ext cx="7886700" cy="1501576"/>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5709777A-496B-46DB-840A-D5E6A12047C6}" type="slidenum">
              <a:rPr lang="en-US" altLang="ja-JP"/>
              <a:pPr/>
              <a:t>‹#›</a:t>
            </a:fld>
            <a:endParaRPr lang="en-US" altLang="ja-JP"/>
          </a:p>
        </p:txBody>
      </p:sp>
    </p:spTree>
    <p:extLst>
      <p:ext uri="{BB962C8B-B14F-4D97-AF65-F5344CB8AC3E}">
        <p14:creationId xmlns:p14="http://schemas.microsoft.com/office/powerpoint/2010/main" val="36505356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85800" y="1983034"/>
            <a:ext cx="3810000" cy="41186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983034"/>
            <a:ext cx="3810000" cy="41186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1808BD1D-F62D-42D8-BC2A-C0D6867ECF6F}" type="slidenum">
              <a:rPr lang="en-US" altLang="ja-JP"/>
              <a:pPr/>
              <a:t>‹#›</a:t>
            </a:fld>
            <a:endParaRPr lang="en-US" altLang="ja-JP"/>
          </a:p>
        </p:txBody>
      </p:sp>
    </p:spTree>
    <p:extLst>
      <p:ext uri="{BB962C8B-B14F-4D97-AF65-F5344CB8AC3E}">
        <p14:creationId xmlns:p14="http://schemas.microsoft.com/office/powerpoint/2010/main" val="3238304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464"/>
            <a:ext cx="7886700" cy="1326790"/>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9" y="1682720"/>
            <a:ext cx="3868737"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9" y="2507394"/>
            <a:ext cx="3868737"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2720"/>
            <a:ext cx="3887788"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7394"/>
            <a:ext cx="3887788"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フッター プレースホルダー 7"/>
          <p:cNvSpPr>
            <a:spLocks noGrp="1"/>
          </p:cNvSpPr>
          <p:nvPr>
            <p:ph type="ftr" sz="quarter" idx="11"/>
          </p:nvPr>
        </p:nvSpPr>
        <p:spPr/>
        <p:txBody>
          <a:bodyPr/>
          <a:lstStyle>
            <a:lvl1pPr>
              <a:defRPr/>
            </a:lvl1pPr>
          </a:lstStyle>
          <a:p>
            <a:endParaRPr lang="en-US" altLang="ja-JP"/>
          </a:p>
        </p:txBody>
      </p:sp>
      <p:sp>
        <p:nvSpPr>
          <p:cNvPr id="9" name="スライド番号プレースホルダー 8"/>
          <p:cNvSpPr>
            <a:spLocks noGrp="1"/>
          </p:cNvSpPr>
          <p:nvPr>
            <p:ph type="sldNum" sz="quarter" idx="12"/>
          </p:nvPr>
        </p:nvSpPr>
        <p:spPr/>
        <p:txBody>
          <a:bodyPr/>
          <a:lstStyle>
            <a:lvl1pPr>
              <a:defRPr/>
            </a:lvl1pPr>
          </a:lstStyle>
          <a:p>
            <a:fld id="{215BC638-C9FE-473C-8370-0C8DCF203364}" type="slidenum">
              <a:rPr lang="en-US" altLang="ja-JP"/>
              <a:pPr/>
              <a:t>‹#›</a:t>
            </a:fld>
            <a:endParaRPr lang="en-US" altLang="ja-JP"/>
          </a:p>
        </p:txBody>
      </p:sp>
    </p:spTree>
    <p:extLst>
      <p:ext uri="{BB962C8B-B14F-4D97-AF65-F5344CB8AC3E}">
        <p14:creationId xmlns:p14="http://schemas.microsoft.com/office/powerpoint/2010/main" val="8688495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フッター プレースホルダー 3"/>
          <p:cNvSpPr>
            <a:spLocks noGrp="1"/>
          </p:cNvSpPr>
          <p:nvPr>
            <p:ph type="ftr" sz="quarter" idx="11"/>
          </p:nvPr>
        </p:nvSpPr>
        <p:spPr/>
        <p:txBody>
          <a:bodyPr/>
          <a:lstStyle>
            <a:lvl1pPr>
              <a:defRPr/>
            </a:lvl1pPr>
          </a:lstStyle>
          <a:p>
            <a:endParaRPr lang="en-US" altLang="ja-JP"/>
          </a:p>
        </p:txBody>
      </p:sp>
      <p:sp>
        <p:nvSpPr>
          <p:cNvPr id="5" name="スライド番号プレースホルダー 4"/>
          <p:cNvSpPr>
            <a:spLocks noGrp="1"/>
          </p:cNvSpPr>
          <p:nvPr>
            <p:ph type="sldNum" sz="quarter" idx="12"/>
          </p:nvPr>
        </p:nvSpPr>
        <p:spPr/>
        <p:txBody>
          <a:bodyPr/>
          <a:lstStyle>
            <a:lvl1pPr>
              <a:defRPr/>
            </a:lvl1pPr>
          </a:lstStyle>
          <a:p>
            <a:fld id="{29E3E90C-6292-4507-831E-DD1AA1BDE73B}" type="slidenum">
              <a:rPr lang="en-US" altLang="ja-JP"/>
              <a:pPr/>
              <a:t>‹#›</a:t>
            </a:fld>
            <a:endParaRPr lang="en-US" altLang="ja-JP"/>
          </a:p>
        </p:txBody>
      </p:sp>
    </p:spTree>
    <p:extLst>
      <p:ext uri="{BB962C8B-B14F-4D97-AF65-F5344CB8AC3E}">
        <p14:creationId xmlns:p14="http://schemas.microsoft.com/office/powerpoint/2010/main" val="1295711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フッター プレースホルダー 2"/>
          <p:cNvSpPr>
            <a:spLocks noGrp="1"/>
          </p:cNvSpPr>
          <p:nvPr>
            <p:ph type="ftr" sz="quarter" idx="11"/>
          </p:nvPr>
        </p:nvSpPr>
        <p:spPr/>
        <p:txBody>
          <a:bodyPr/>
          <a:lstStyle>
            <a:lvl1pPr>
              <a:defRPr/>
            </a:lvl1pPr>
          </a:lstStyle>
          <a:p>
            <a:endParaRPr lang="en-US" altLang="ja-JP"/>
          </a:p>
        </p:txBody>
      </p:sp>
      <p:sp>
        <p:nvSpPr>
          <p:cNvPr id="4" name="スライド番号プレースホルダー 3"/>
          <p:cNvSpPr>
            <a:spLocks noGrp="1"/>
          </p:cNvSpPr>
          <p:nvPr>
            <p:ph type="sldNum" sz="quarter" idx="12"/>
          </p:nvPr>
        </p:nvSpPr>
        <p:spPr/>
        <p:txBody>
          <a:bodyPr/>
          <a:lstStyle>
            <a:lvl1pPr>
              <a:defRPr/>
            </a:lvl1pPr>
          </a:lstStyle>
          <a:p>
            <a:fld id="{82E56800-07D2-4A96-A966-C27257037409}" type="slidenum">
              <a:rPr lang="en-US" altLang="ja-JP"/>
              <a:pPr/>
              <a:t>‹#›</a:t>
            </a:fld>
            <a:endParaRPr lang="en-US" altLang="ja-JP"/>
          </a:p>
        </p:txBody>
      </p:sp>
    </p:spTree>
    <p:extLst>
      <p:ext uri="{BB962C8B-B14F-4D97-AF65-F5344CB8AC3E}">
        <p14:creationId xmlns:p14="http://schemas.microsoft.com/office/powerpoint/2010/main" val="2538972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8340"/>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C9572EF4-AD7B-4688-83DE-D322777BB7BF}" type="slidenum">
              <a:rPr lang="en-US" altLang="ja-JP"/>
              <a:pPr/>
              <a:t>‹#›</a:t>
            </a:fld>
            <a:endParaRPr lang="en-US" altLang="ja-JP"/>
          </a:p>
        </p:txBody>
      </p:sp>
    </p:spTree>
    <p:extLst>
      <p:ext uri="{BB962C8B-B14F-4D97-AF65-F5344CB8AC3E}">
        <p14:creationId xmlns:p14="http://schemas.microsoft.com/office/powerpoint/2010/main" val="26822510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8340"/>
            <a:ext cx="4629150" cy="4878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6FFED4D5-0963-41AC-B91E-5872DFC2380B}" type="slidenum">
              <a:rPr lang="en-US" altLang="ja-JP"/>
              <a:pPr/>
              <a:t>‹#›</a:t>
            </a:fld>
            <a:endParaRPr lang="en-US" altLang="ja-JP"/>
          </a:p>
        </p:txBody>
      </p:sp>
    </p:spTree>
    <p:extLst>
      <p:ext uri="{BB962C8B-B14F-4D97-AF65-F5344CB8AC3E}">
        <p14:creationId xmlns:p14="http://schemas.microsoft.com/office/powerpoint/2010/main" val="2819216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32262DE9-BB65-4D2B-B277-23A19FF6A628}" type="slidenum">
              <a:rPr lang="en-US" altLang="ja-JP"/>
              <a:pPr/>
              <a:t>‹#›</a:t>
            </a:fld>
            <a:endParaRPr lang="en-US" altLang="ja-JP"/>
          </a:p>
        </p:txBody>
      </p:sp>
    </p:spTree>
    <p:extLst>
      <p:ext uri="{BB962C8B-B14F-4D97-AF65-F5344CB8AC3E}">
        <p14:creationId xmlns:p14="http://schemas.microsoft.com/office/powerpoint/2010/main" val="1175385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10164"/>
            <a:ext cx="1943100" cy="549148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85800" y="610164"/>
            <a:ext cx="5676900" cy="5491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D4F31730-C16D-4D39-9818-65018C7DA197}" type="slidenum">
              <a:rPr lang="en-US" altLang="ja-JP"/>
              <a:pPr/>
              <a:t>‹#›</a:t>
            </a:fld>
            <a:endParaRPr lang="en-US" altLang="ja-JP"/>
          </a:p>
        </p:txBody>
      </p:sp>
    </p:spTree>
    <p:extLst>
      <p:ext uri="{BB962C8B-B14F-4D97-AF65-F5344CB8AC3E}">
        <p14:creationId xmlns:p14="http://schemas.microsoft.com/office/powerpoint/2010/main" val="36312349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397" baseline="0">
                <a:latin typeface="Meiryo UI" panose="020B0604030504040204" pitchFamily="50" charset="-128"/>
              </a:defRPr>
            </a:lvl1pPr>
          </a:lstStyle>
          <a:p>
            <a:r>
              <a:rPr lang="ja-JP" altLang="en-US"/>
              <a:t>タイトル記入 </a:t>
            </a:r>
            <a:r>
              <a:rPr lang="en-US" altLang="ja-JP"/>
              <a:t>2</a:t>
            </a:r>
            <a:r>
              <a:rPr lang="ja-JP" altLang="en-US"/>
              <a:t>行</a:t>
            </a:r>
            <a:r>
              <a:rPr lang="en-US" altLang="ja-JP"/>
              <a:t>34pt</a:t>
            </a:r>
            <a:r>
              <a:rPr lang="ja-JP" altLang="en-US"/>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398" baseline="0">
                <a:latin typeface="Meiryo UI" panose="020B0604030504040204" pitchFamily="50" charset="-128"/>
              </a:defRPr>
            </a:lvl1pPr>
          </a:lstStyle>
          <a:p>
            <a:r>
              <a:rPr lang="ja-JP" altLang="en-US"/>
              <a:t>クリックして 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36000" y="4680010"/>
            <a:ext cx="5040000" cy="1188000"/>
          </a:xfrm>
          <a:prstGeom prst="rect">
            <a:avLst/>
          </a:prstGeom>
        </p:spPr>
        <p:txBody>
          <a:bodyPr lIns="468000" tIns="0" rIns="0" bIns="0" anchor="t">
            <a:noAutofit/>
          </a:bodyPr>
          <a:lstStyle>
            <a:lvl1pPr>
              <a:defRPr sz="1599" baseline="0">
                <a:latin typeface="Meiryo UI" panose="020B0604030504040204" pitchFamily="50" charset="-128"/>
              </a:defRPr>
            </a:lvl1pPr>
            <a:lvl2pPr>
              <a:defRPr sz="1599"/>
            </a:lvl2pPr>
            <a:lvl3pPr>
              <a:defRPr sz="1599"/>
            </a:lvl3pPr>
            <a:lvl4pPr>
              <a:defRPr sz="1599"/>
            </a:lvl4pPr>
          </a:lstStyle>
          <a:p>
            <a:pPr lvl="0"/>
            <a:r>
              <a:rPr kumimoji="1" lang="ja-JP" altLang="en-US"/>
              <a:t>クリックして 部署名 を記入 </a:t>
            </a:r>
            <a:r>
              <a:rPr kumimoji="1" lang="en-US" altLang="ja-JP"/>
              <a:t>16pt</a:t>
            </a:r>
            <a:r>
              <a:rPr kumimoji="1" lang="ja-JP" altLang="en-US"/>
              <a:t>推奨</a:t>
            </a:r>
          </a:p>
        </p:txBody>
      </p:sp>
      <p:pic>
        <p:nvPicPr>
          <p:cNvPr id="10" name="図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9684880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7741" indent="0">
              <a:lnSpc>
                <a:spcPct val="120000"/>
              </a:lnSpc>
              <a:spcAft>
                <a:spcPts val="599"/>
              </a:spcAft>
              <a:buFont typeface="+mj-lt"/>
              <a:buAutoNum type="arabicPeriod"/>
              <a:defRPr sz="3397"/>
            </a:lvl1pPr>
            <a:lvl2pPr marL="970676" indent="-513887">
              <a:buFont typeface="+mj-lt"/>
              <a:buAutoNum type="arabicPeriod"/>
              <a:defRPr sz="3397"/>
            </a:lvl2pPr>
            <a:lvl3pPr marL="1592915" indent="-513887">
              <a:buFont typeface="+mj-lt"/>
              <a:buAutoNum type="arabicPeriod"/>
              <a:defRPr sz="3397"/>
            </a:lvl3pPr>
            <a:lvl4pPr marL="2132429" indent="-513887">
              <a:buFont typeface="+mj-lt"/>
              <a:buAutoNum type="arabicPeriod"/>
              <a:defRPr sz="3397"/>
            </a:lvl4pPr>
            <a:lvl5pPr marL="2492105" indent="-513887">
              <a:buFont typeface="+mj-lt"/>
              <a:buAutoNum type="arabicPeriod"/>
              <a:defRPr sz="3397"/>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272145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10"/>
            <a:ext cx="9216000" cy="1187121"/>
          </a:xfrm>
          <a:prstGeom prst="rect">
            <a:avLst/>
          </a:prstGeom>
        </p:spPr>
        <p:txBody>
          <a:bodyPr wrap="square" lIns="288000" rIns="360000">
            <a:noAutofit/>
          </a:bodyPr>
          <a:lstStyle>
            <a:lvl1pPr>
              <a:defRPr sz="7094"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a:t>0.</a:t>
            </a:r>
            <a:r>
              <a:rPr kumimoji="1" lang="ja-JP" altLang="en-US" dirty="0"/>
              <a:t>扉</a:t>
            </a:r>
            <a:r>
              <a:rPr kumimoji="1" lang="en-US" altLang="ja-JP" dirty="0"/>
              <a:t>No.</a:t>
            </a:r>
            <a:r>
              <a:rPr kumimoji="1" lang="ja-JP" altLang="en-US" dirty="0"/>
              <a:t>記載</a:t>
            </a:r>
            <a:r>
              <a:rPr kumimoji="1" lang="en-US" altLang="ja-JP" dirty="0"/>
              <a:t>71pt</a:t>
            </a:r>
            <a:endParaRPr kumimoji="1" lang="ja-JP" altLang="en-US" dirty="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397" b="0" baseline="0">
                <a:solidFill>
                  <a:schemeClr val="bg2"/>
                </a:solidFill>
                <a:latin typeface="Meiryo UI" panose="020B0604030504040204" pitchFamily="50" charset="-128"/>
              </a:defRPr>
            </a:lvl1pPr>
          </a:lstStyle>
          <a:p>
            <a:r>
              <a:rPr kumimoji="1" lang="ja-JP" altLang="en-US"/>
              <a:t>マスター タイトルの書式設定　</a:t>
            </a:r>
            <a:r>
              <a:rPr kumimoji="1" lang="en-US" altLang="ja-JP"/>
              <a:t>34pt</a:t>
            </a:r>
            <a:endParaRPr kumimoji="1" lang="ja-JP" altLang="en-US" dirty="0"/>
          </a:p>
        </p:txBody>
      </p:sp>
      <p:sp>
        <p:nvSpPr>
          <p:cNvPr id="5" name="スライド番号プレースホルダー 1"/>
          <p:cNvSpPr>
            <a:spLocks noGrp="1"/>
          </p:cNvSpPr>
          <p:nvPr>
            <p:ph type="sldNum" sz="quarter" idx="12"/>
          </p:nvPr>
        </p:nvSpPr>
        <p:spPr>
          <a:xfrm>
            <a:off x="7665722" y="6357650"/>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3266907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3368437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498" b="1">
                <a:solidFill>
                  <a:schemeClr val="bg2"/>
                </a:solidFill>
              </a:defRPr>
            </a:lvl1pPr>
          </a:lstStyle>
          <a:p>
            <a:pPr lvl="0"/>
            <a:r>
              <a:rPr kumimoji="1" lang="ja-JP" altLang="en-US"/>
              <a:t>サマリー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位置下げない</a:t>
            </a:r>
          </a:p>
        </p:txBody>
      </p:sp>
    </p:spTree>
    <p:extLst>
      <p:ext uri="{BB962C8B-B14F-4D97-AF65-F5344CB8AC3E}">
        <p14:creationId xmlns:p14="http://schemas.microsoft.com/office/powerpoint/2010/main" val="3560134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40668613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88348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4"/>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4"/>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20503828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2" y="839788"/>
            <a:ext cx="9143999" cy="5038348"/>
          </a:xfrm>
          <a:prstGeom prst="rect">
            <a:avLst/>
          </a:prstGeom>
        </p:spPr>
        <p:txBody>
          <a:bodyPr lIns="144000" tIns="396000" rIns="648000"/>
          <a:lstStyle>
            <a:lvl1pPr marL="719352" indent="0">
              <a:lnSpc>
                <a:spcPct val="120000"/>
              </a:lnSpc>
              <a:spcBef>
                <a:spcPts val="0"/>
              </a:spcBef>
              <a:buFont typeface="+mj-lt"/>
              <a:buAutoNum type="arabicPeriod"/>
              <a:defRPr sz="3397" baseline="0">
                <a:latin typeface="Meiryo UI" panose="020B0604030504040204" pitchFamily="50" charset="-128"/>
              </a:defRPr>
            </a:lvl1pPr>
            <a:lvl2pPr marL="799380" indent="-342591">
              <a:buFont typeface="+mj-lt"/>
              <a:buAutoNum type="arabicPeriod"/>
              <a:defRPr/>
            </a:lvl2pPr>
            <a:lvl3pPr marL="1256168" indent="-342591">
              <a:buFont typeface="+mj-lt"/>
              <a:buAutoNum type="arabicPeriod"/>
              <a:defRPr/>
            </a:lvl3pPr>
            <a:lvl4pPr marL="1712957" indent="-342591">
              <a:buFont typeface="+mj-lt"/>
              <a:buAutoNum type="arabicPeriod"/>
              <a:defRPr/>
            </a:lvl4pPr>
            <a:lvl5pPr marL="2169745" indent="-342591">
              <a:buFont typeface="+mj-lt"/>
              <a:buAutoNum type="arabicPeriod"/>
              <a:defRPr/>
            </a:lvl5pPr>
          </a:lstStyle>
          <a:p>
            <a:pPr lvl="0"/>
            <a:r>
              <a:rPr kumimoji="1" lang="ja-JP" altLang="en-US"/>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347669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10"/>
            <a:ext cx="5330158" cy="61629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0025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8.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6.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7.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2020/9/27</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a:t>マスター タイトルの書式設定 </a:t>
            </a:r>
            <a:r>
              <a:rPr kumimoji="1" lang="en-US" altLang="ja-JP"/>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 DENSO </a:t>
            </a:r>
            <a:r>
              <a:rPr lang="en-US"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a:t>本文タイトル</a:t>
            </a:r>
            <a:r>
              <a:rPr kumimoji="1" lang="en-US" altLang="ja-JP" dirty="0"/>
              <a:t>20pt </a:t>
            </a:r>
            <a:r>
              <a:rPr kumimoji="1" lang="ja-JP" altLang="en-US" dirty="0"/>
              <a:t>本文最小</a:t>
            </a:r>
            <a:r>
              <a:rPr kumimoji="1" lang="en-US" altLang="ja-JP" dirty="0"/>
              <a:t>16pt</a:t>
            </a:r>
            <a:r>
              <a:rPr kumimoji="1" lang="ja-JP" altLang="en-US" dirty="0"/>
              <a:t>迄</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17" name="図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910" r:id="rId11"/>
  </p:sldLayoutIdLst>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74" name="Picture 2" descr="2009Header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4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p:cNvSpPr>
            <a:spLocks noChangeArrowheads="1"/>
          </p:cNvSpPr>
          <p:nvPr userDrawn="1"/>
        </p:nvSpPr>
        <p:spPr bwMode="gray">
          <a:xfrm>
            <a:off x="0" y="0"/>
            <a:ext cx="7668358" cy="656245"/>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65846"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308">
              <a:solidFill>
                <a:srgbClr val="FFFFFF"/>
              </a:solidFill>
            </a:endParaRPr>
          </a:p>
        </p:txBody>
      </p:sp>
      <p:sp>
        <p:nvSpPr>
          <p:cNvPr id="3076" name="Rectangle 4"/>
          <p:cNvSpPr>
            <a:spLocks noGrp="1" noChangeArrowheads="1"/>
          </p:cNvSpPr>
          <p:nvPr>
            <p:ph type="title"/>
          </p:nvPr>
        </p:nvSpPr>
        <p:spPr bwMode="auto">
          <a:xfrm>
            <a:off x="181708" y="0"/>
            <a:ext cx="4934364" cy="58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a:t>マスタ タイトルの書式設定</a:t>
            </a:r>
          </a:p>
        </p:txBody>
      </p:sp>
    </p:spTree>
    <p:extLst>
      <p:ext uri="{BB962C8B-B14F-4D97-AF65-F5344CB8AC3E}">
        <p14:creationId xmlns:p14="http://schemas.microsoft.com/office/powerpoint/2010/main" val="51228075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0" fontAlgn="base" hangingPunct="0">
        <a:lnSpc>
          <a:spcPct val="70000"/>
        </a:lnSpc>
        <a:spcBef>
          <a:spcPct val="0"/>
        </a:spcBef>
        <a:spcAft>
          <a:spcPct val="0"/>
        </a:spcAft>
        <a:defRPr kumimoji="1" sz="3323">
          <a:solidFill>
            <a:schemeClr val="bg1"/>
          </a:solidFill>
          <a:latin typeface="+mj-lt"/>
          <a:ea typeface="+mj-ea"/>
          <a:cs typeface="+mj-cs"/>
        </a:defRPr>
      </a:lvl1pPr>
      <a:lvl2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5pPr>
      <a:lvl6pPr marL="422041"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6pPr>
      <a:lvl7pPr marL="844083"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7pPr>
      <a:lvl8pPr marL="1266124"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8pPr>
      <a:lvl9pPr marL="1688165"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9pPr>
    </p:titleStyle>
    <p:bodyStyle>
      <a:lvl1pPr marL="316531" indent="-316531" algn="l" rtl="0" eaLnBrk="0" fontAlgn="base" hangingPunct="0">
        <a:spcBef>
          <a:spcPct val="20000"/>
        </a:spcBef>
        <a:spcAft>
          <a:spcPct val="0"/>
        </a:spcAft>
        <a:buChar char="•"/>
        <a:defRPr kumimoji="1" sz="2585">
          <a:solidFill>
            <a:schemeClr val="tx1"/>
          </a:solidFill>
          <a:latin typeface="+mn-lt"/>
          <a:ea typeface="+mn-ea"/>
          <a:cs typeface="+mn-cs"/>
        </a:defRPr>
      </a:lvl1pPr>
      <a:lvl2pPr marL="685817" indent="-263776" algn="l" rtl="0" eaLnBrk="0" fontAlgn="base" hangingPunct="0">
        <a:spcBef>
          <a:spcPct val="20000"/>
        </a:spcBef>
        <a:spcAft>
          <a:spcPct val="0"/>
        </a:spcAft>
        <a:buChar char="–"/>
        <a:defRPr kumimoji="1" sz="2215">
          <a:solidFill>
            <a:schemeClr val="tx1"/>
          </a:solidFill>
          <a:latin typeface="+mn-lt"/>
          <a:ea typeface="+mn-ea"/>
        </a:defRPr>
      </a:lvl2pPr>
      <a:lvl3pPr marL="1055103" indent="-211021" algn="l" rtl="0" eaLnBrk="0" fontAlgn="base" hangingPunct="0">
        <a:spcBef>
          <a:spcPct val="20000"/>
        </a:spcBef>
        <a:spcAft>
          <a:spcPct val="0"/>
        </a:spcAft>
        <a:buChar char="•"/>
        <a:defRPr kumimoji="1" sz="1846">
          <a:solidFill>
            <a:schemeClr val="tx1"/>
          </a:solidFill>
          <a:latin typeface="+mn-lt"/>
          <a:ea typeface="+mn-ea"/>
        </a:defRPr>
      </a:lvl3pPr>
      <a:lvl4pPr marL="1477145" indent="-211021" algn="l" rtl="0" eaLnBrk="0" fontAlgn="base" hangingPunct="0">
        <a:spcBef>
          <a:spcPct val="20000"/>
        </a:spcBef>
        <a:spcAft>
          <a:spcPct val="0"/>
        </a:spcAft>
        <a:buChar char="–"/>
        <a:defRPr kumimoji="1" sz="1477">
          <a:solidFill>
            <a:schemeClr val="tx1"/>
          </a:solidFill>
          <a:latin typeface="+mn-lt"/>
          <a:ea typeface="+mn-ea"/>
        </a:defRPr>
      </a:lvl4pPr>
      <a:lvl5pPr marL="1899186" indent="-211021" algn="l" rtl="0" eaLnBrk="0" fontAlgn="base" hangingPunct="0">
        <a:spcBef>
          <a:spcPct val="20000"/>
        </a:spcBef>
        <a:spcAft>
          <a:spcPct val="0"/>
        </a:spcAft>
        <a:buChar char="»"/>
        <a:defRPr kumimoji="1" sz="1108">
          <a:solidFill>
            <a:schemeClr val="tx1"/>
          </a:solidFill>
          <a:latin typeface="+mn-lt"/>
          <a:ea typeface="+mn-ea"/>
        </a:defRPr>
      </a:lvl5pPr>
      <a:lvl6pPr marL="2321227" indent="-211021" algn="l" rtl="0" fontAlgn="base">
        <a:spcBef>
          <a:spcPct val="20000"/>
        </a:spcBef>
        <a:spcAft>
          <a:spcPct val="0"/>
        </a:spcAft>
        <a:buChar char="»"/>
        <a:defRPr kumimoji="1" sz="1108">
          <a:solidFill>
            <a:schemeClr val="tx1"/>
          </a:solidFill>
          <a:latin typeface="+mn-lt"/>
          <a:ea typeface="+mn-ea"/>
        </a:defRPr>
      </a:lvl6pPr>
      <a:lvl7pPr marL="2743269" indent="-211021" algn="l" rtl="0" fontAlgn="base">
        <a:spcBef>
          <a:spcPct val="20000"/>
        </a:spcBef>
        <a:spcAft>
          <a:spcPct val="0"/>
        </a:spcAft>
        <a:buChar char="»"/>
        <a:defRPr kumimoji="1" sz="1108">
          <a:solidFill>
            <a:schemeClr val="tx1"/>
          </a:solidFill>
          <a:latin typeface="+mn-lt"/>
          <a:ea typeface="+mn-ea"/>
        </a:defRPr>
      </a:lvl7pPr>
      <a:lvl8pPr marL="3165310" indent="-211021" algn="l" rtl="0" fontAlgn="base">
        <a:spcBef>
          <a:spcPct val="20000"/>
        </a:spcBef>
        <a:spcAft>
          <a:spcPct val="0"/>
        </a:spcAft>
        <a:buChar char="»"/>
        <a:defRPr kumimoji="1" sz="1108">
          <a:solidFill>
            <a:schemeClr val="tx1"/>
          </a:solidFill>
          <a:latin typeface="+mn-lt"/>
          <a:ea typeface="+mn-ea"/>
        </a:defRPr>
      </a:lvl8pPr>
      <a:lvl9pPr marL="3587351" indent="-211021" algn="l" rtl="0" fontAlgn="base">
        <a:spcBef>
          <a:spcPct val="20000"/>
        </a:spcBef>
        <a:spcAft>
          <a:spcPct val="0"/>
        </a:spcAft>
        <a:buChar char="»"/>
        <a:defRPr kumimoji="1" sz="1108">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892"/>
            <a:ext cx="8229600" cy="1144058"/>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1682"/>
            <a:ext cx="8229600" cy="4530154"/>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62236"/>
            <a:ext cx="21336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2020/9/27</a:t>
            </a:fld>
            <a:endParaRPr kumimoji="1" lang="ja-JP" altLang="en-US"/>
          </a:p>
        </p:txBody>
      </p:sp>
      <p:sp>
        <p:nvSpPr>
          <p:cNvPr id="5" name="フッター プレースホルダ 4"/>
          <p:cNvSpPr>
            <a:spLocks noGrp="1"/>
          </p:cNvSpPr>
          <p:nvPr>
            <p:ph type="ftr" sz="quarter" idx="3"/>
          </p:nvPr>
        </p:nvSpPr>
        <p:spPr>
          <a:xfrm>
            <a:off x="3124200" y="6362236"/>
            <a:ext cx="28956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62236"/>
            <a:ext cx="21336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9712257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10165"/>
            <a:ext cx="7772400" cy="114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685800" y="1983034"/>
            <a:ext cx="7772400" cy="411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6858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ja-JP"/>
          </a:p>
        </p:txBody>
      </p:sp>
      <p:sp>
        <p:nvSpPr>
          <p:cNvPr id="1029" name="Rectangle 5"/>
          <p:cNvSpPr>
            <a:spLocks noGrp="1" noChangeArrowheads="1"/>
          </p:cNvSpPr>
          <p:nvPr>
            <p:ph type="ftr" sz="quarter" idx="3"/>
          </p:nvPr>
        </p:nvSpPr>
        <p:spPr bwMode="auto">
          <a:xfrm>
            <a:off x="3124200" y="6254186"/>
            <a:ext cx="28956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ja-JP"/>
          </a:p>
        </p:txBody>
      </p:sp>
      <p:sp>
        <p:nvSpPr>
          <p:cNvPr id="1030" name="Rectangle 6"/>
          <p:cNvSpPr>
            <a:spLocks noGrp="1" noChangeArrowheads="1"/>
          </p:cNvSpPr>
          <p:nvPr>
            <p:ph type="sldNum" sz="quarter" idx="4"/>
          </p:nvPr>
        </p:nvSpPr>
        <p:spPr bwMode="auto">
          <a:xfrm>
            <a:off x="65532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F349B80-E987-4746-95F1-E9793E6B50D5}" type="slidenum">
              <a:rPr lang="en-US" altLang="ja-JP"/>
              <a:pPr/>
              <a:t>‹#›</a:t>
            </a:fld>
            <a:endParaRPr lang="en-US" altLang="ja-JP"/>
          </a:p>
        </p:txBody>
      </p:sp>
    </p:spTree>
    <p:extLst>
      <p:ext uri="{BB962C8B-B14F-4D97-AF65-F5344CB8AC3E}">
        <p14:creationId xmlns:p14="http://schemas.microsoft.com/office/powerpoint/2010/main" val="276904995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7"/>
            <a:ext cx="9144000" cy="353943"/>
          </a:xfrm>
          <a:prstGeom prst="rect">
            <a:avLst/>
          </a:prstGeom>
        </p:spPr>
        <p:txBody>
          <a:bodyPr vert="horz" wrap="none" lIns="360000" tIns="0" rIns="0" bIns="36000" rtlCol="0" anchor="t" anchorCtr="0">
            <a:noAutofit/>
          </a:bodyPr>
          <a:lstStyle/>
          <a:p>
            <a:r>
              <a:rPr kumimoji="1" lang="ja-JP" altLang="en-US"/>
              <a:t>マスター タイトルの書式設定 </a:t>
            </a:r>
            <a:r>
              <a:rPr kumimoji="1" lang="en-US" altLang="ja-JP"/>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sz="1998"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sz="1998" dirty="0">
              <a:solidFill>
                <a:srgbClr val="000000"/>
              </a:solidFill>
            </a:endParaRPr>
          </a:p>
        </p:txBody>
      </p:sp>
      <p:sp>
        <p:nvSpPr>
          <p:cNvPr id="21" name="スライド番号プレースホルダー 8"/>
          <p:cNvSpPr>
            <a:spLocks noGrp="1"/>
          </p:cNvSpPr>
          <p:nvPr>
            <p:ph type="sldNum" sz="quarter" idx="4"/>
          </p:nvPr>
        </p:nvSpPr>
        <p:spPr>
          <a:xfrm>
            <a:off x="7665722" y="6357650"/>
            <a:ext cx="989718" cy="365125"/>
          </a:xfrm>
          <a:prstGeom prst="rect">
            <a:avLst/>
          </a:prstGeom>
        </p:spPr>
        <p:txBody>
          <a:bodyPr vert="horz" lIns="91440" tIns="45720" rIns="91440" bIns="45720" rtlCol="0" anchor="ctr"/>
          <a:lstStyle>
            <a:lvl1pPr algn="r">
              <a:defRPr sz="1299">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299" dirty="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9959" y="6256810"/>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67"/>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699"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699"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689">
              <a:spcBef>
                <a:spcPts val="310"/>
              </a:spcBef>
            </a:pP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 DENSO </a:t>
            </a:r>
            <a:r>
              <a:rPr lang="en-US"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a:t>本文タイトル</a:t>
            </a:r>
            <a:r>
              <a:rPr kumimoji="1" lang="en-US" altLang="ja-JP" dirty="0"/>
              <a:t>20pt </a:t>
            </a:r>
            <a:r>
              <a:rPr kumimoji="1" lang="ja-JP" altLang="en-US" dirty="0"/>
              <a:t>本文最小</a:t>
            </a:r>
            <a:r>
              <a:rPr kumimoji="1" lang="en-US" altLang="ja-JP" dirty="0"/>
              <a:t>16pt</a:t>
            </a:r>
            <a:r>
              <a:rPr kumimoji="1" lang="ja-JP" altLang="en-US" dirty="0"/>
              <a:t>迄</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17" name="図 1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776000" y="198050"/>
            <a:ext cx="1087192" cy="279564"/>
          </a:xfrm>
          <a:prstGeom prst="rect">
            <a:avLst/>
          </a:prstGeom>
        </p:spPr>
      </p:pic>
    </p:spTree>
    <p:extLst>
      <p:ext uri="{BB962C8B-B14F-4D97-AF65-F5344CB8AC3E}">
        <p14:creationId xmlns:p14="http://schemas.microsoft.com/office/powerpoint/2010/main" val="2530786289"/>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Lst>
  <p:hf hdr="0" ftr="0" dt="0"/>
  <p:txStyles>
    <p:titleStyle>
      <a:lvl1pPr eaLnBrk="1" hangingPunct="1">
        <a:defRPr kumimoji="1" sz="2498" b="1">
          <a:latin typeface="Meiryo UI" panose="020B0604030504040204" pitchFamily="50" charset="-128"/>
          <a:ea typeface="+mj-ea"/>
          <a:cs typeface="+mj-cs"/>
        </a:defRPr>
      </a:lvl1pPr>
    </p:titleStyle>
    <p:bodyStyle>
      <a:lvl1pPr marL="0" indent="0" eaLnBrk="1" hangingPunct="1">
        <a:spcAft>
          <a:spcPts val="599"/>
        </a:spcAft>
        <a:buFont typeface="Wingdings" panose="05000000000000000000" pitchFamily="2" charset="2"/>
        <a:buNone/>
        <a:defRPr kumimoji="1" sz="1998">
          <a:latin typeface="+mn-lt"/>
          <a:ea typeface="+mn-ea"/>
          <a:cs typeface="+mn-cs"/>
        </a:defRPr>
      </a:lvl1pPr>
      <a:lvl2pPr marL="456789" indent="0" eaLnBrk="1" hangingPunct="1">
        <a:buFont typeface="Wingdings" panose="05000000000000000000" pitchFamily="2" charset="2"/>
        <a:buNone/>
        <a:defRPr kumimoji="1" sz="1798">
          <a:latin typeface="+mn-lt"/>
          <a:ea typeface="+mn-ea"/>
          <a:cs typeface="+mn-cs"/>
        </a:defRPr>
      </a:lvl2pPr>
      <a:lvl3pPr marL="1079028" indent="0" eaLnBrk="1" hangingPunct="1">
        <a:buFont typeface="Wingdings" panose="05000000000000000000" pitchFamily="2" charset="2"/>
        <a:buNone/>
        <a:defRPr kumimoji="1" sz="1599">
          <a:latin typeface="+mn-lt"/>
          <a:ea typeface="+mn-ea"/>
          <a:cs typeface="+mn-cs"/>
        </a:defRPr>
      </a:lvl3pPr>
      <a:lvl4pPr marL="1618542" indent="0" eaLnBrk="1" hangingPunct="1">
        <a:buFont typeface="Wingdings" panose="05000000000000000000" pitchFamily="2" charset="2"/>
        <a:buNone/>
        <a:defRPr kumimoji="1" sz="1399">
          <a:latin typeface="+mn-lt"/>
          <a:ea typeface="+mn-ea"/>
          <a:cs typeface="+mn-cs"/>
        </a:defRPr>
      </a:lvl4pPr>
      <a:lvl5pPr marL="1978218" indent="0" eaLnBrk="1" hangingPunct="1">
        <a:buFont typeface="Wingdings" panose="05000000000000000000" pitchFamily="2" charset="2"/>
        <a:buNone/>
        <a:defRPr kumimoji="1" sz="799">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bodyStyle>
    <p:otherStyle>
      <a:lvl1pPr marL="0" eaLnBrk="1" hangingPunct="1">
        <a:defRPr kumimoji="1">
          <a:latin typeface="+mn-lt"/>
          <a:ea typeface="+mn-ea"/>
          <a:cs typeface="+mn-cs"/>
        </a:defRPr>
      </a:lvl1pPr>
      <a:lvl2pPr marL="456789" eaLnBrk="1" hangingPunct="1">
        <a:defRPr kumimoji="1">
          <a:latin typeface="+mn-lt"/>
          <a:ea typeface="+mn-ea"/>
          <a:cs typeface="+mn-cs"/>
        </a:defRPr>
      </a:lvl2pPr>
      <a:lvl3pPr marL="913577" eaLnBrk="1" hangingPunct="1">
        <a:defRPr kumimoji="1">
          <a:latin typeface="+mn-lt"/>
          <a:ea typeface="+mn-ea"/>
          <a:cs typeface="+mn-cs"/>
        </a:defRPr>
      </a:lvl3pPr>
      <a:lvl4pPr marL="1370366" eaLnBrk="1" hangingPunct="1">
        <a:defRPr kumimoji="1">
          <a:latin typeface="+mn-lt"/>
          <a:ea typeface="+mn-ea"/>
          <a:cs typeface="+mn-cs"/>
        </a:defRPr>
      </a:lvl4pPr>
      <a:lvl5pPr marL="1827154" eaLnBrk="1" hangingPunct="1">
        <a:defRPr kumimoji="1">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2.jpg"/><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72.jpg"/><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jpg"/><Relationship Id="rId5" Type="http://schemas.openxmlformats.org/officeDocument/2006/relationships/image" Target="../media/image73.png"/><Relationship Id="rId10" Type="http://schemas.openxmlformats.org/officeDocument/2006/relationships/image" Target="../media/image83.png"/><Relationship Id="rId4" Type="http://schemas.openxmlformats.org/officeDocument/2006/relationships/image" Target="../media/image82.jpg"/><Relationship Id="rId9" Type="http://schemas.openxmlformats.org/officeDocument/2006/relationships/image" Target="../media/image81.png"/></Relationships>
</file>

<file path=ppt/slides/_rels/slide1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61.png"/><Relationship Id="rId7"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79.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71.emf"/><Relationship Id="rId4" Type="http://schemas.openxmlformats.org/officeDocument/2006/relationships/image" Target="../media/image62.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hyperlink" Target="file:///\\sd097cfs080\DNFS\FS\32.&#30465;&#12456;&#12493;IT&#12477;&#12522;&#12517;&#12540;&#12471;&#12519;&#12531;&#37096;\07.&#30465;&#12456;&#12493;\01.&#31070;&#26143;&#24037;&#26989;\00.&#20250;&#35696;&#35696;&#20107;&#37682;\20200901\20200901%20&#31070;&#26143;&#24037;&#26989;&#12849;%20&#30465;&#12456;&#12493;&#35211;&#12388;&#12369;&#38538;%20&#27963;&#21205;&#25171;&#21512;&#12379;&#35696;&#20107;&#37682;.pdf" TargetMode="External"/><Relationship Id="rId2" Type="http://schemas.openxmlformats.org/officeDocument/2006/relationships/hyperlink" Target="file:///\\sd097cfs080\DNFS\FS\32.&#30465;&#12456;&#12493;IT&#12477;&#12522;&#12517;&#12540;&#12471;&#12519;&#12531;&#37096;\07.&#30465;&#12456;&#12493;\01.&#31070;&#26143;&#24037;&#26989;\99.FaaS(&#31070;&#26143;&#24037;&#26989;&#12514;&#12487;&#12523;)\EMS&#23566;&#20837;&#12395;&#20276;&#12358;&#30465;&#12456;&#12493;&#31649;&#29702;&#25913;&#21892;&#12469;&#12540;&#12499;&#12473;&#12513;&#12491;&#12517;&#12540;(&#26696;).xlsx"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png"/><Relationship Id="rId3" Type="http://schemas.openxmlformats.org/officeDocument/2006/relationships/image" Target="../media/image87.png"/><Relationship Id="rId7" Type="http://schemas.microsoft.com/office/2007/relationships/hdphoto" Target="../media/hdphoto3.wdp"/><Relationship Id="rId12" Type="http://schemas.microsoft.com/office/2007/relationships/hdphoto" Target="../media/hdphoto5.wdp"/><Relationship Id="rId17" Type="http://schemas.openxmlformats.org/officeDocument/2006/relationships/image" Target="../media/image97.png"/><Relationship Id="rId2" Type="http://schemas.openxmlformats.org/officeDocument/2006/relationships/image" Target="../media/image86.png"/><Relationship Id="rId16" Type="http://schemas.openxmlformats.org/officeDocument/2006/relationships/image" Target="../media/image96.png"/><Relationship Id="rId1" Type="http://schemas.openxmlformats.org/officeDocument/2006/relationships/slideLayout" Target="../slideLayouts/slideLayout66.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9.png"/><Relationship Id="rId15" Type="http://schemas.microsoft.com/office/2007/relationships/hdphoto" Target="../media/hdphoto6.wdp"/><Relationship Id="rId10" Type="http://schemas.openxmlformats.org/officeDocument/2006/relationships/image" Target="../media/image92.png"/><Relationship Id="rId4" Type="http://schemas.openxmlformats.org/officeDocument/2006/relationships/image" Target="../media/image88.png"/><Relationship Id="rId9" Type="http://schemas.microsoft.com/office/2007/relationships/hdphoto" Target="../media/hdphoto4.wdp"/><Relationship Id="rId14" Type="http://schemas.openxmlformats.org/officeDocument/2006/relationships/image" Target="../media/image95.png"/></Relationships>
</file>

<file path=ppt/slides/_rels/slide2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72.jpg"/><Relationship Id="rId7" Type="http://schemas.openxmlformats.org/officeDocument/2006/relationships/image" Target="../media/image101.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1.wdp"/><Relationship Id="rId18" Type="http://schemas.openxmlformats.org/officeDocument/2006/relationships/image" Target="../media/image42.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1.png"/><Relationship Id="rId25" Type="http://schemas.openxmlformats.org/officeDocument/2006/relationships/image" Target="../media/image48.png"/><Relationship Id="rId2" Type="http://schemas.openxmlformats.org/officeDocument/2006/relationships/notesSlide" Target="../notesSlides/notesSlide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6.jpeg"/><Relationship Id="rId24" Type="http://schemas.microsoft.com/office/2007/relationships/hdphoto" Target="../media/hdphoto2.wdp"/><Relationship Id="rId5"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10" Type="http://schemas.openxmlformats.org/officeDocument/2006/relationships/image" Target="../media/image35.jpe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4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hyperlink" Target="&#22823;&#20449;&#31934;&#27231;&#20445;&#20840;&#35336;&#30011;&#31574;&#23450;&#12503;&#12525;&#12464;&#12521;&#12512;16.11.08.xlsm"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4.pn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jpeg"/><Relationship Id="rId10" Type="http://schemas.openxmlformats.org/officeDocument/2006/relationships/image" Target="../media/image120.png"/><Relationship Id="rId4" Type="http://schemas.openxmlformats.org/officeDocument/2006/relationships/slide" Target="slide40.xml"/><Relationship Id="rId9" Type="http://schemas.openxmlformats.org/officeDocument/2006/relationships/image" Target="../media/image119.jpe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bin"/><Relationship Id="rId7"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chart" Target="../charts/chart1.xml"/><Relationship Id="rId5" Type="http://schemas.openxmlformats.org/officeDocument/2006/relationships/image" Target="../media/image58.png"/><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emf"/><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2448000"/>
            <a:ext cx="6937829" cy="1781100"/>
          </a:xfrm>
        </p:spPr>
        <p:txBody>
          <a:bodyPr/>
          <a:lstStyle/>
          <a:p>
            <a:r>
              <a:rPr lang="ja-JP" altLang="en-US" dirty="0"/>
              <a:t>デンソーファシリティーズの　</a:t>
            </a:r>
            <a:br>
              <a:rPr lang="en-US" altLang="ja-JP" dirty="0"/>
            </a:br>
            <a:r>
              <a:rPr lang="ja-JP" altLang="en-US" dirty="0"/>
              <a:t>施設シェアードサービスのご提案</a:t>
            </a:r>
            <a:endParaRPr kumimoji="1" lang="ja-JP" altLang="en-US"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a:t>
            </a:r>
            <a:r>
              <a:rPr lang="en-US" altLang="ja-JP" dirty="0"/>
              <a:t>XXXXXXXXXXXXXXXX</a:t>
            </a:r>
            <a:r>
              <a:rPr lang="ja-JP" altLang="en-US" dirty="0"/>
              <a:t>部</a:t>
            </a:r>
            <a:endParaRPr lang="en-US" altLang="ja-JP" dirty="0"/>
          </a:p>
          <a:p>
            <a:r>
              <a:rPr kumimoji="1" lang="ja-JP" altLang="en-US" dirty="0"/>
              <a:t>　　　　　　　　　　　　 </a:t>
            </a:r>
            <a:r>
              <a:rPr kumimoji="1" lang="en-US" altLang="ja-JP" dirty="0"/>
              <a:t>XXXXXXXX</a:t>
            </a:r>
            <a:endParaRPr kumimoji="1" lang="ja-JP" altLang="en-US" dirty="0"/>
          </a:p>
        </p:txBody>
      </p:sp>
    </p:spTree>
    <p:extLst>
      <p:ext uri="{BB962C8B-B14F-4D97-AF65-F5344CB8AC3E}">
        <p14:creationId xmlns:p14="http://schemas.microsoft.com/office/powerpoint/2010/main" val="2570084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a:xfrm>
            <a:off x="7528560" y="6374760"/>
            <a:ext cx="989718"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a:latin typeface="BIZ UDPゴシック" panose="020B0400000000000000" pitchFamily="50" charset="-128"/>
                <a:ea typeface="BIZ UDPゴシック" panose="020B0400000000000000" pitchFamily="50" charset="-128"/>
              </a:rPr>
              <a:t>神星工業㈱ 様との進め方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両社の理解を深めながら、改善の実績作りをして改善計画の立案まで支援し現場改善活性化</a:t>
            </a: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省ｴﾈﾋﾞｼﾞﾈｽﾓﾃﾞﾙ ： </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管理改善⇒見つけ隊 設備改善⇒年計画立案</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持出し</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⇒個別工事</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回収</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p:txBody>
      </p:sp>
      <p:graphicFrame>
        <p:nvGraphicFramePr>
          <p:cNvPr id="11" name="表 10"/>
          <p:cNvGraphicFramePr>
            <a:graphicFrameLocks noGrp="1"/>
          </p:cNvGraphicFramePr>
          <p:nvPr>
            <p:extLst>
              <p:ext uri="{D42A27DB-BD31-4B8C-83A1-F6EECF244321}">
                <p14:modId xmlns:p14="http://schemas.microsoft.com/office/powerpoint/2010/main" val="1442616056"/>
              </p:ext>
            </p:extLst>
          </p:nvPr>
        </p:nvGraphicFramePr>
        <p:xfrm>
          <a:off x="229757" y="1548754"/>
          <a:ext cx="8742144" cy="4463426"/>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a:t>20</a:t>
                      </a:r>
                      <a:r>
                        <a:rPr lang="ja-JP" altLang="en-US" sz="1200" dirty="0"/>
                        <a:t>年度</a:t>
                      </a:r>
                      <a:endParaRPr lang="en-US" altLang="ja-JP" sz="1200" b="0" dirty="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a:t>21</a:t>
                      </a:r>
                      <a:r>
                        <a:rPr lang="ja-JP" altLang="en-US" sz="1200" dirty="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ja-JP" altLang="en-US" sz="1200" b="1" dirty="0">
                          <a:latin typeface="+mn-lt"/>
                          <a:ea typeface="+mn-ea"/>
                        </a:rPr>
                        <a:t>備考</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7</a:t>
                      </a:r>
                      <a:r>
                        <a:rPr lang="en-US" altLang="ja-JP" sz="1200" b="1" baseline="0" dirty="0">
                          <a:latin typeface="BIZ UDPゴシック" panose="020B0400000000000000" pitchFamily="50" charset="-128"/>
                          <a:ea typeface="BIZ UDPゴシック" panose="020B0400000000000000" pitchFamily="50" charset="-128"/>
                        </a:rPr>
                        <a:t>  8  9  10  11  12</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1  2  3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4    6    9    12    3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9937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3W</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月</a:t>
                      </a:r>
                    </a:p>
                  </a:txBody>
                  <a:tcPr marL="0" marR="0" marT="0" marB="0"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都　度</a:t>
                      </a: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495300">
                <a:tc rowSpan="5">
                  <a:txBody>
                    <a:bodyPr/>
                    <a:lstStyle/>
                    <a:p>
                      <a:pPr algn="ctr"/>
                      <a:r>
                        <a:rPr kumimoji="1" lang="ja-JP" altLang="en-US" sz="1200" dirty="0">
                          <a:latin typeface="BIZ UDPゴシック" panose="020B0400000000000000" pitchFamily="50" charset="-128"/>
                          <a:ea typeface="BIZ UDPゴシック" panose="020B0400000000000000" pitchFamily="50" charset="-128"/>
                        </a:rPr>
                        <a:t>省エネ改善</a:t>
                      </a:r>
                      <a:endParaRPr kumimoji="1" lang="ja-JP" altLang="en-US" sz="1200" b="0" dirty="0">
                        <a:latin typeface="BIZ UDPゴシック" panose="020B0400000000000000" pitchFamily="50" charset="-128"/>
                        <a:ea typeface="BIZ UDPゴシック" panose="020B0400000000000000" pitchFamily="50" charset="-128"/>
                      </a:endParaRPr>
                    </a:p>
                  </a:txBody>
                  <a:tcPr vert="eaVert"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現場診断からの付帯設備改善</a:t>
                      </a: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056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上郷・鳳来工場 水平展開</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495300">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省エネ改善次年度計画の立案</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4958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BIZ UDPゴシック" panose="020B0400000000000000" pitchFamily="50" charset="-128"/>
                          <a:ea typeface="BIZ UDPゴシック" panose="020B0400000000000000" pitchFamily="50" charset="-128"/>
                        </a:rPr>
                        <a:t>EMS</a:t>
                      </a:r>
                      <a:r>
                        <a:rPr kumimoji="1" lang="ja-JP" altLang="en-US" sz="1200" dirty="0">
                          <a:latin typeface="BIZ UDPゴシック" panose="020B0400000000000000" pitchFamily="50" charset="-128"/>
                          <a:ea typeface="BIZ UDPゴシック" panose="020B0400000000000000" pitchFamily="50" charset="-128"/>
                        </a:rPr>
                        <a:t>データ分析の人材育成</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a:latin typeface="BIZ UDPゴシック" panose="020B0400000000000000" pitchFamily="50" charset="-128"/>
                          <a:ea typeface="BIZ UDPゴシック" panose="020B0400000000000000" pitchFamily="50" charset="-128"/>
                        </a:rPr>
                        <a:t>－</a:t>
                      </a:r>
                      <a:endParaRPr kumimoji="1" lang="en-US" altLang="ja-JP" sz="1050" b="0" dirty="0">
                        <a:latin typeface="BIZ UDPゴシック" panose="020B0400000000000000" pitchFamily="50" charset="-128"/>
                        <a:ea typeface="BIZ UDPゴシック" panose="020B0400000000000000" pitchFamily="50" charset="-128"/>
                      </a:endParaRPr>
                    </a:p>
                    <a:p>
                      <a:pPr algn="ctr"/>
                      <a:r>
                        <a:rPr kumimoji="1" lang="en-US" altLang="ja-JP" sz="1050" b="0" dirty="0">
                          <a:latin typeface="BIZ UDPゴシック" panose="020B0400000000000000" pitchFamily="50" charset="-128"/>
                          <a:ea typeface="BIZ UDPゴシック" panose="020B0400000000000000" pitchFamily="50" charset="-128"/>
                        </a:rPr>
                        <a:t>(</a:t>
                      </a:r>
                      <a:r>
                        <a:rPr kumimoji="1" lang="ja-JP" altLang="en-US" sz="1050" b="0" dirty="0">
                          <a:latin typeface="BIZ UDPゴシック" panose="020B0400000000000000" pitchFamily="50" charset="-128"/>
                          <a:ea typeface="BIZ UDPゴシック" panose="020B0400000000000000" pitchFamily="50" charset="-128"/>
                        </a:rPr>
                        <a:t>管理改善含</a:t>
                      </a:r>
                      <a:r>
                        <a:rPr kumimoji="1" lang="en-US" altLang="ja-JP" sz="1050" b="0" dirty="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648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保全</a:t>
                      </a:r>
                      <a:endParaRPr kumimoji="1" lang="en-US" altLang="ja-JP"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空圧機整備の</a:t>
                      </a:r>
                      <a:r>
                        <a:rPr kumimoji="1" lang="en-US" altLang="ja-JP" sz="1200" b="0" dirty="0">
                          <a:latin typeface="BIZ UDPゴシック" panose="020B0400000000000000" pitchFamily="50" charset="-128"/>
                          <a:ea typeface="BIZ UDPゴシック" panose="020B0400000000000000" pitchFamily="50" charset="-128"/>
                        </a:rPr>
                        <a:t>CD</a:t>
                      </a:r>
                      <a:r>
                        <a:rPr kumimoji="1" lang="ja-JP" altLang="en-US" sz="1200" b="0" dirty="0">
                          <a:latin typeface="BIZ UDPゴシック" panose="020B0400000000000000" pitchFamily="50" charset="-128"/>
                          <a:ea typeface="BIZ UDPゴシック" panose="020B0400000000000000" pitchFamily="50" charset="-128"/>
                        </a:rPr>
                        <a:t>提案</a:t>
                      </a:r>
                      <a:r>
                        <a:rPr kumimoji="1" lang="en-US" altLang="ja-JP" sz="1200" b="0" dirty="0">
                          <a:latin typeface="BIZ UDPゴシック" panose="020B0400000000000000" pitchFamily="50" charset="-128"/>
                          <a:ea typeface="BIZ UDPゴシック" panose="020B0400000000000000" pitchFamily="50" charset="-128"/>
                        </a:rPr>
                        <a:t>(CBM</a:t>
                      </a:r>
                      <a:r>
                        <a:rPr kumimoji="1" lang="ja-JP" altLang="en-US" sz="1200" b="0" dirty="0">
                          <a:latin typeface="BIZ UDPゴシック" panose="020B0400000000000000" pitchFamily="50" charset="-128"/>
                          <a:ea typeface="BIZ UDPゴシック" panose="020B0400000000000000" pitchFamily="50" charset="-128"/>
                        </a:rPr>
                        <a:t>化</a:t>
                      </a:r>
                      <a:r>
                        <a:rPr kumimoji="1" lang="en-US" altLang="ja-JP" sz="1200" b="0" dirty="0">
                          <a:latin typeface="BIZ UDPゴシック" panose="020B0400000000000000" pitchFamily="50" charset="-128"/>
                          <a:ea typeface="BIZ UDPゴシック" panose="020B0400000000000000" pitchFamily="50" charset="-128"/>
                        </a:rPr>
                        <a:t>)</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08596">
                <a:tc rowSpan="2">
                  <a:txBody>
                    <a:bodyPr/>
                    <a:lstStyle/>
                    <a:p>
                      <a:pPr algn="ctr"/>
                      <a:r>
                        <a:rPr kumimoji="1" lang="ja-JP" altLang="en-US" sz="1200" b="0" dirty="0">
                          <a:latin typeface="BIZ UDPゴシック" panose="020B0400000000000000" pitchFamily="50" charset="-128"/>
                          <a:ea typeface="BIZ UDPゴシック" panose="020B0400000000000000" pitchFamily="50" charset="-128"/>
                        </a:rPr>
                        <a:t>システム</a:t>
                      </a:r>
                    </a:p>
                  </a:txBody>
                  <a:tcPr anchor="ctr"/>
                </a:tc>
                <a:tc>
                  <a:txBody>
                    <a:bodyPr/>
                    <a:lstStyle/>
                    <a:p>
                      <a:pPr algn="ctr"/>
                      <a:r>
                        <a:rPr kumimoji="1" lang="ja-JP" altLang="en-US" sz="1200" dirty="0">
                          <a:latin typeface="BIZ UDPゴシック" panose="020B0400000000000000" pitchFamily="50" charset="-128"/>
                          <a:ea typeface="BIZ UDPゴシック" panose="020B0400000000000000" pitchFamily="50" charset="-128"/>
                        </a:rPr>
                        <a:t>情報連携　</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kern="12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10"/>
                  </a:ext>
                </a:extLst>
              </a:tr>
              <a:tr h="38388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200" b="0" dirty="0">
                          <a:latin typeface="BIZ UDPゴシック" panose="020B0400000000000000" pitchFamily="50" charset="-128"/>
                          <a:ea typeface="BIZ UDPゴシック" panose="020B0400000000000000" pitchFamily="50" charset="-128"/>
                        </a:rPr>
                        <a:t>施設管理ポータルサイトの活用</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a:cxnSpLocks/>
          </p:cNvCxnSpPr>
          <p:nvPr/>
        </p:nvCxnSpPr>
        <p:spPr>
          <a:xfrm>
            <a:off x="3357154" y="2565133"/>
            <a:ext cx="1319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a:off x="6221959" y="3491307"/>
            <a:ext cx="13066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a:off x="4493623" y="3041139"/>
            <a:ext cx="497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357154" y="2719385"/>
            <a:ext cx="934109"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cxnSpLocks/>
          </p:cNvCxnSpPr>
          <p:nvPr/>
        </p:nvCxnSpPr>
        <p:spPr>
          <a:xfrm>
            <a:off x="5643154" y="4455124"/>
            <a:ext cx="18854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p:cNvCxnSpPr>
          <p:nvPr/>
        </p:nvCxnSpPr>
        <p:spPr>
          <a:xfrm>
            <a:off x="4742297" y="5355086"/>
            <a:ext cx="609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6187606" y="4962866"/>
            <a:ext cx="137530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保全計画の立案</a:t>
            </a:r>
          </a:p>
        </p:txBody>
      </p:sp>
      <p:sp>
        <p:nvSpPr>
          <p:cNvPr id="32" name="テキスト ボックス 31"/>
          <p:cNvSpPr txBox="1"/>
          <p:nvPr/>
        </p:nvSpPr>
        <p:spPr>
          <a:xfrm>
            <a:off x="4706868" y="5404501"/>
            <a:ext cx="67502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FW</a:t>
            </a: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申請</a:t>
            </a:r>
          </a:p>
        </p:txBody>
      </p:sp>
      <p:sp>
        <p:nvSpPr>
          <p:cNvPr id="34" name="テキスト ボックス 33"/>
          <p:cNvSpPr txBox="1"/>
          <p:nvPr/>
        </p:nvSpPr>
        <p:spPr>
          <a:xfrm>
            <a:off x="5019828" y="2520403"/>
            <a:ext cx="497348"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a:t>
            </a:r>
            <a:r>
              <a:rPr lang="ja-JP" altLang="en-US" sz="1050" dirty="0">
                <a:solidFill>
                  <a:srgbClr val="000000"/>
                </a:solidFill>
                <a:latin typeface="BIZ UDPゴシック" panose="020B0400000000000000" pitchFamily="50" charset="-128"/>
                <a:ea typeface="BIZ UDPゴシック" panose="020B0400000000000000" pitchFamily="50" charset="-128"/>
              </a:rPr>
              <a:t>提案</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43" name="直線矢印コネクタ 42"/>
          <p:cNvCxnSpPr>
            <a:cxnSpLocks/>
          </p:cNvCxnSpPr>
          <p:nvPr/>
        </p:nvCxnSpPr>
        <p:spPr>
          <a:xfrm>
            <a:off x="5381897" y="4886787"/>
            <a:ext cx="744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・・・計画</a:t>
            </a:r>
            <a:endPar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・・・実績</a:t>
            </a:r>
          </a:p>
        </p:txBody>
      </p:sp>
      <p:sp>
        <p:nvSpPr>
          <p:cNvPr id="36" name="テキスト ボックス 35">
            <a:extLst>
              <a:ext uri="{FF2B5EF4-FFF2-40B4-BE49-F238E27FC236}">
                <a16:creationId xmlns:a16="http://schemas.microsoft.com/office/drawing/2014/main" id="{9CBB2AC2-F653-4B8B-824F-159609AD640A}"/>
              </a:ext>
            </a:extLst>
          </p:cNvPr>
          <p:cNvSpPr txBox="1"/>
          <p:nvPr/>
        </p:nvSpPr>
        <p:spPr>
          <a:xfrm>
            <a:off x="6466075" y="2513165"/>
            <a:ext cx="711582"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00000"/>
                </a:solidFill>
                <a:latin typeface="BIZ UDPゴシック" panose="020B0400000000000000" pitchFamily="50" charset="-128"/>
                <a:ea typeface="BIZ UDPゴシック" panose="020B0400000000000000" pitchFamily="50" charset="-128"/>
              </a:rPr>
              <a:t>改善実施</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37" name="直線矢印コネクタ 36">
            <a:extLst>
              <a:ext uri="{FF2B5EF4-FFF2-40B4-BE49-F238E27FC236}">
                <a16:creationId xmlns:a16="http://schemas.microsoft.com/office/drawing/2014/main" id="{A7F5EE4A-6267-4F57-A289-3A73D2BBAA23}"/>
              </a:ext>
            </a:extLst>
          </p:cNvPr>
          <p:cNvCxnSpPr>
            <a:cxnSpLocks/>
          </p:cNvCxnSpPr>
          <p:nvPr/>
        </p:nvCxnSpPr>
        <p:spPr>
          <a:xfrm>
            <a:off x="7435516" y="3944984"/>
            <a:ext cx="660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00619B9-CB5D-427A-A79E-B71D914895CE}"/>
              </a:ext>
            </a:extLst>
          </p:cNvPr>
          <p:cNvCxnSpPr>
            <a:cxnSpLocks/>
          </p:cNvCxnSpPr>
          <p:nvPr/>
        </p:nvCxnSpPr>
        <p:spPr>
          <a:xfrm>
            <a:off x="6212877" y="4934913"/>
            <a:ext cx="12921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A2D80B93-5849-4B98-9B16-81134488BAB8}"/>
              </a:ext>
            </a:extLst>
          </p:cNvPr>
          <p:cNvSpPr txBox="1"/>
          <p:nvPr/>
        </p:nvSpPr>
        <p:spPr>
          <a:xfrm>
            <a:off x="5351333" y="4917652"/>
            <a:ext cx="8057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効率見える化</a:t>
            </a:r>
          </a:p>
        </p:txBody>
      </p:sp>
      <p:cxnSp>
        <p:nvCxnSpPr>
          <p:cNvPr id="44" name="直線矢印コネクタ 43">
            <a:extLst>
              <a:ext uri="{FF2B5EF4-FFF2-40B4-BE49-F238E27FC236}">
                <a16:creationId xmlns:a16="http://schemas.microsoft.com/office/drawing/2014/main" id="{E9BD7B07-D9AB-422E-8720-B3F1DF16DE6F}"/>
              </a:ext>
            </a:extLst>
          </p:cNvPr>
          <p:cNvCxnSpPr>
            <a:cxnSpLocks/>
          </p:cNvCxnSpPr>
          <p:nvPr/>
        </p:nvCxnSpPr>
        <p:spPr>
          <a:xfrm>
            <a:off x="5371080" y="5742733"/>
            <a:ext cx="2123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9EC899F-3FB4-46CD-B7C7-7DBE823F0719}"/>
              </a:ext>
            </a:extLst>
          </p:cNvPr>
          <p:cNvSpPr txBox="1"/>
          <p:nvPr/>
        </p:nvSpPr>
        <p:spPr>
          <a:xfrm>
            <a:off x="5632337" y="5770686"/>
            <a:ext cx="158542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施設ポータルサイトの試行改善</a:t>
            </a:r>
          </a:p>
        </p:txBody>
      </p:sp>
    </p:spTree>
    <p:extLst>
      <p:ext uri="{BB962C8B-B14F-4D97-AF65-F5344CB8AC3E}">
        <p14:creationId xmlns:p14="http://schemas.microsoft.com/office/powerpoint/2010/main" val="997430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10</a:t>
            </a:fld>
            <a:r>
              <a:rPr lang="en-US" altLang="ja-JP">
                <a:ea typeface="Verdana" panose="020B0604030504040204" pitchFamily="34" charset="0"/>
              </a:rPr>
              <a:t> </a:t>
            </a:r>
            <a:endParaRPr lang="ja-JP" altLang="en-US" dirty="0"/>
          </a:p>
        </p:txBody>
      </p:sp>
      <p:sp>
        <p:nvSpPr>
          <p:cNvPr id="4" name="コンテンツ プレースホルダー 3"/>
          <p:cNvSpPr>
            <a:spLocks noGrp="1"/>
          </p:cNvSpPr>
          <p:nvPr>
            <p:ph sz="quarter" idx="11"/>
          </p:nvPr>
        </p:nvSpPr>
        <p:spPr/>
        <p:txBody>
          <a:bodyPr/>
          <a:lstStyle/>
          <a:p>
            <a:endParaRPr kumimoji="1" lang="ja-JP" altLang="en-US"/>
          </a:p>
        </p:txBody>
      </p:sp>
    </p:spTree>
    <p:extLst>
      <p:ext uri="{BB962C8B-B14F-4D97-AF65-F5344CB8AC3E}">
        <p14:creationId xmlns:p14="http://schemas.microsoft.com/office/powerpoint/2010/main" val="210961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11</a:t>
            </a:fld>
            <a:r>
              <a:rPr lang="en-US" altLang="ja-JP">
                <a:ea typeface="Verdana" panose="020B0604030504040204" pitchFamily="34" charset="0"/>
              </a:rPr>
              <a:t> </a:t>
            </a:r>
            <a:endParaRPr lang="ja-JP" altLang="en-US" dirty="0"/>
          </a:p>
        </p:txBody>
      </p:sp>
      <p:sp>
        <p:nvSpPr>
          <p:cNvPr id="6" name="正方形/長方形 5"/>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４、省エネ改善・設備保全の計画推進の融合</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0C3DAB6-DD13-4CFC-9E32-E4E5F86AAD51}"/>
              </a:ext>
            </a:extLst>
          </p:cNvPr>
          <p:cNvSpPr txBox="1"/>
          <p:nvPr/>
        </p:nvSpPr>
        <p:spPr>
          <a:xfrm>
            <a:off x="281705" y="706891"/>
            <a:ext cx="8862296" cy="323165"/>
          </a:xfrm>
          <a:prstGeom prst="rect">
            <a:avLst/>
          </a:prstGeom>
          <a:noFill/>
        </p:spPr>
        <p:txBody>
          <a:bodyPr wrap="square" rtlCol="0">
            <a:spAutoFit/>
          </a:bodyPr>
          <a:lstStyle/>
          <a:p>
            <a:pPr lvl="0">
              <a:defRPr/>
            </a:pPr>
            <a:r>
              <a:rPr lang="ja-JP" altLang="en-US" sz="1500" b="1" dirty="0">
                <a:solidFill>
                  <a:srgbClr val="000000"/>
                </a:solidFill>
                <a:latin typeface="BIZ UDPゴシック" panose="020B0400000000000000" pitchFamily="50" charset="-128"/>
                <a:ea typeface="BIZ UDPゴシック" panose="020B0400000000000000" pitchFamily="50" charset="-128"/>
              </a:rPr>
              <a:t>省エネ改善と設備保全を推進する各フェーズで情報を共有→管理を一元化し、コスト低減と効率化を図る</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省エネ改善・設備保全のサービス融合</a:t>
            </a:r>
            <a:r>
              <a:rPr lang="ja-JP" altLang="en-US" sz="1600" b="1" dirty="0">
                <a:solidFill>
                  <a:srgbClr val="000000"/>
                </a:solidFill>
                <a:latin typeface="BIZ UDPゴシック" panose="020B0400000000000000" pitchFamily="50" charset="-128"/>
                <a:ea typeface="BIZ UDPゴシック" panose="020B0400000000000000" pitchFamily="50" charset="-128"/>
              </a:rPr>
              <a:t>・実行</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lang="ja-JP" altLang="en-US" sz="1600" b="1" dirty="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1084289"/>
            <a:ext cx="4163099"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情報共有→見える化のメリット</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3" name="正方形/長方形 12"/>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4" name="テキスト ボックス 13"/>
          <p:cNvSpPr txBox="1"/>
          <p:nvPr/>
        </p:nvSpPr>
        <p:spPr>
          <a:xfrm>
            <a:off x="4603796" y="1084289"/>
            <a:ext cx="201290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運用の方法</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4696028" y="1499753"/>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投資メリット</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315943" y="1498813"/>
            <a:ext cx="28501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省エネ改善と設備保全の工程と融合</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24" name="表 23"/>
          <p:cNvGraphicFramePr>
            <a:graphicFrameLocks noGrp="1"/>
          </p:cNvGraphicFramePr>
          <p:nvPr>
            <p:extLst>
              <p:ext uri="{D42A27DB-BD31-4B8C-83A1-F6EECF244321}">
                <p14:modId xmlns:p14="http://schemas.microsoft.com/office/powerpoint/2010/main" val="3221953575"/>
              </p:ext>
            </p:extLst>
          </p:nvPr>
        </p:nvGraphicFramePr>
        <p:xfrm>
          <a:off x="458251" y="3948454"/>
          <a:ext cx="3848856" cy="1552582"/>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42764">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　程</a:t>
                      </a:r>
                    </a:p>
                  </a:txBody>
                  <a:tcPr anchor="ctr">
                    <a:solidFill>
                      <a:srgbClr val="DC0032"/>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見える化のメリット</a:t>
                      </a:r>
                    </a:p>
                  </a:txBody>
                  <a:tcPr anchor="ctr">
                    <a:solidFill>
                      <a:srgbClr val="DC0032"/>
                    </a:solidFill>
                  </a:tcPr>
                </a:tc>
                <a:extLst>
                  <a:ext uri="{0D108BD9-81ED-4DB2-BD59-A6C34878D82A}">
                    <a16:rowId xmlns:a16="http://schemas.microsoft.com/office/drawing/2014/main" val="2136163008"/>
                  </a:ext>
                </a:extLst>
              </a:tr>
              <a:tr h="604909">
                <a:tc>
                  <a:txBody>
                    <a:bodyPr/>
                    <a:lstStyle/>
                    <a:p>
                      <a:pPr algn="ctr"/>
                      <a:r>
                        <a:rPr kumimoji="1" lang="ja-JP" altLang="en-US" sz="1400" dirty="0">
                          <a:latin typeface="BIZ UDPゴシック" panose="020B0400000000000000" pitchFamily="50" charset="-128"/>
                          <a:ea typeface="BIZ UDPゴシック" panose="020B0400000000000000" pitchFamily="50" charset="-128"/>
                        </a:rPr>
                        <a:t>①計画</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整備</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更新・省エネ改造の投資</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⇒一括り化によるコスト低減</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604909">
                <a:tc>
                  <a:txBody>
                    <a:bodyPr/>
                    <a:lstStyle/>
                    <a:p>
                      <a:pPr algn="ctr"/>
                      <a:r>
                        <a:rPr kumimoji="1" lang="ja-JP" altLang="en-US" sz="1400" dirty="0">
                          <a:latin typeface="BIZ UDPゴシック" panose="020B0400000000000000" pitchFamily="50" charset="-128"/>
                          <a:ea typeface="BIZ UDPゴシック" panose="020B0400000000000000" pitchFamily="50" charset="-128"/>
                        </a:rPr>
                        <a:t>②実行</a:t>
                      </a:r>
                    </a:p>
                  </a:txBody>
                  <a:tcPr anchor="ctr"/>
                </a:tc>
                <a:tc>
                  <a:txBody>
                    <a:bodyPr/>
                    <a:lstStyle/>
                    <a:p>
                      <a:pPr algn="ctr"/>
                      <a:r>
                        <a:rPr kumimoji="1" lang="ja-JP" altLang="en-US" sz="1400" u="none" dirty="0">
                          <a:solidFill>
                            <a:schemeClr val="tx1"/>
                          </a:solidFill>
                          <a:effectLst/>
                          <a:latin typeface="BIZ UDPゴシック" panose="020B0400000000000000" pitchFamily="50" charset="-128"/>
                          <a:ea typeface="BIZ UDPゴシック" panose="020B0400000000000000" pitchFamily="50" charset="-128"/>
                        </a:rPr>
                        <a:t>各々の工事・管理を一元化</a:t>
                      </a:r>
                      <a:endParaRPr kumimoji="1" lang="en-US" altLang="ja-JP" sz="1400" u="none" dirty="0">
                        <a:solidFill>
                          <a:schemeClr val="tx1"/>
                        </a:solidFill>
                        <a:effectLst/>
                        <a:latin typeface="BIZ UDPゴシック" panose="020B0400000000000000" pitchFamily="50" charset="-128"/>
                        <a:ea typeface="BIZ UDPゴシック" panose="020B0400000000000000" pitchFamily="50" charset="-128"/>
                      </a:endParaRPr>
                    </a:p>
                    <a:p>
                      <a:pPr algn="ctr"/>
                      <a:r>
                        <a:rPr kumimoji="1" lang="ja-JP" altLang="en-US" sz="1400" u="none" dirty="0">
                          <a:solidFill>
                            <a:schemeClr val="tx1"/>
                          </a:solidFill>
                          <a:effectLst/>
                          <a:latin typeface="BIZ UDPゴシック" panose="020B0400000000000000" pitchFamily="50" charset="-128"/>
                          <a:ea typeface="BIZ UDPゴシック" panose="020B0400000000000000" pitchFamily="50" charset="-128"/>
                        </a:rPr>
                        <a:t>⇒重複投資の抑制・管理効率化</a:t>
                      </a:r>
                      <a:endParaRPr kumimoji="1" lang="en-US" altLang="ja-JP" sz="1400" u="none" dirty="0">
                        <a:solidFill>
                          <a:schemeClr val="tx1"/>
                        </a:solidFill>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bl>
          </a:graphicData>
        </a:graphic>
      </p:graphicFrame>
      <p:pic>
        <p:nvPicPr>
          <p:cNvPr id="27" name="図 26"/>
          <p:cNvPicPr>
            <a:picLocks noChangeAspect="1"/>
          </p:cNvPicPr>
          <p:nvPr/>
        </p:nvPicPr>
        <p:blipFill>
          <a:blip r:embed="rId2"/>
          <a:stretch>
            <a:fillRect/>
          </a:stretch>
        </p:blipFill>
        <p:spPr>
          <a:xfrm>
            <a:off x="9367889" y="195756"/>
            <a:ext cx="5566882" cy="3801773"/>
          </a:xfrm>
          <a:prstGeom prst="rect">
            <a:avLst/>
          </a:prstGeom>
        </p:spPr>
      </p:pic>
      <p:grpSp>
        <p:nvGrpSpPr>
          <p:cNvPr id="29" name="グループ化 28"/>
          <p:cNvGrpSpPr/>
          <p:nvPr/>
        </p:nvGrpSpPr>
        <p:grpSpPr>
          <a:xfrm>
            <a:off x="9353353" y="4085593"/>
            <a:ext cx="8549153" cy="3726238"/>
            <a:chOff x="106485" y="2268697"/>
            <a:chExt cx="8549153" cy="3726238"/>
          </a:xfrm>
        </p:grpSpPr>
        <p:grpSp>
          <p:nvGrpSpPr>
            <p:cNvPr id="30" name="グループ化 29"/>
            <p:cNvGrpSpPr/>
            <p:nvPr/>
          </p:nvGrpSpPr>
          <p:grpSpPr>
            <a:xfrm>
              <a:off x="467544" y="2268697"/>
              <a:ext cx="8188094" cy="3726238"/>
              <a:chOff x="509954" y="1192652"/>
              <a:chExt cx="8188094" cy="3726238"/>
            </a:xfrm>
          </p:grpSpPr>
          <p:grpSp>
            <p:nvGrpSpPr>
              <p:cNvPr id="33" name="グループ化 32"/>
              <p:cNvGrpSpPr/>
              <p:nvPr/>
            </p:nvGrpSpPr>
            <p:grpSpPr>
              <a:xfrm>
                <a:off x="509954" y="1192652"/>
                <a:ext cx="8177766" cy="1254871"/>
                <a:chOff x="520282" y="1186856"/>
                <a:chExt cx="8177766" cy="1254871"/>
              </a:xfrm>
            </p:grpSpPr>
            <p:grpSp>
              <p:nvGrpSpPr>
                <p:cNvPr id="59" name="グループ化 58"/>
                <p:cNvGrpSpPr/>
                <p:nvPr/>
              </p:nvGrpSpPr>
              <p:grpSpPr>
                <a:xfrm>
                  <a:off x="520282" y="1187534"/>
                  <a:ext cx="1633403" cy="1130401"/>
                  <a:chOff x="419215" y="2544822"/>
                  <a:chExt cx="1633403" cy="1130401"/>
                </a:xfrm>
              </p:grpSpPr>
              <p:sp>
                <p:nvSpPr>
                  <p:cNvPr id="76" name="テキスト ボックス 75"/>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①方針</a:t>
                    </a:r>
                  </a:p>
                </p:txBody>
              </p:sp>
              <p:sp>
                <p:nvSpPr>
                  <p:cNvPr id="77" name="テキスト ボックス 76"/>
                  <p:cNvSpPr txBox="1"/>
                  <p:nvPr/>
                </p:nvSpPr>
                <p:spPr>
                  <a:xfrm>
                    <a:off x="419215" y="2859329"/>
                    <a:ext cx="1633403" cy="815894"/>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中長期戦略</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prstClr val="black"/>
                        </a:solidFill>
                        <a:effectLst/>
                        <a:uLnTx/>
                        <a:uFillTx/>
                      </a:rPr>
                      <a:t>ECO vision</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各社目標</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0" name="グループ化 59"/>
                <p:cNvGrpSpPr/>
                <p:nvPr/>
              </p:nvGrpSpPr>
              <p:grpSpPr>
                <a:xfrm>
                  <a:off x="2700607" y="1186856"/>
                  <a:ext cx="1633403" cy="1131079"/>
                  <a:chOff x="419215" y="2544822"/>
                  <a:chExt cx="1633403" cy="1131079"/>
                </a:xfrm>
              </p:grpSpPr>
              <p:sp>
                <p:nvSpPr>
                  <p:cNvPr id="74" name="テキスト ボックス 73"/>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②実施計画</a:t>
                    </a:r>
                  </a:p>
                </p:txBody>
              </p:sp>
              <p:sp>
                <p:nvSpPr>
                  <p:cNvPr id="75" name="テキスト ボックス 74"/>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中期改善計画</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年間改善計画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1" name="グループ化 60"/>
                <p:cNvGrpSpPr/>
                <p:nvPr/>
              </p:nvGrpSpPr>
              <p:grpSpPr>
                <a:xfrm>
                  <a:off x="4875271" y="1187534"/>
                  <a:ext cx="1633403" cy="1130401"/>
                  <a:chOff x="419215" y="2544822"/>
                  <a:chExt cx="1633403" cy="1130401"/>
                </a:xfrm>
              </p:grpSpPr>
              <p:sp>
                <p:nvSpPr>
                  <p:cNvPr id="72" name="テキスト ボックス 71"/>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③改善実行</a:t>
                    </a:r>
                  </a:p>
                </p:txBody>
              </p:sp>
              <p:sp>
                <p:nvSpPr>
                  <p:cNvPr id="73" name="テキスト ボックス 72"/>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供給・生産の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管理改善</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設備改善</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2" name="グループ化 61"/>
                <p:cNvGrpSpPr/>
                <p:nvPr/>
              </p:nvGrpSpPr>
              <p:grpSpPr>
                <a:xfrm>
                  <a:off x="7064645" y="1186856"/>
                  <a:ext cx="1633403" cy="1131079"/>
                  <a:chOff x="419215" y="2544822"/>
                  <a:chExt cx="1633403" cy="1131079"/>
                </a:xfrm>
              </p:grpSpPr>
              <p:sp>
                <p:nvSpPr>
                  <p:cNvPr id="70" name="テキスト ボックス 69"/>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④改善履歴</a:t>
                    </a:r>
                  </a:p>
                </p:txBody>
              </p:sp>
              <p:sp>
                <p:nvSpPr>
                  <p:cNvPr id="71" name="テキスト ボックス 70"/>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改善事例</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改善実績</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63" name="カギ線コネクタ 62"/>
                <p:cNvCxnSpPr/>
                <p:nvPr/>
              </p:nvCxnSpPr>
              <p:spPr>
                <a:xfrm rot="10800000" flipV="1">
                  <a:off x="1691680" y="1897380"/>
                  <a:ext cx="1181060" cy="292220"/>
                </a:xfrm>
                <a:prstGeom prst="bentConnector3">
                  <a:avLst/>
                </a:prstGeom>
                <a:noFill/>
                <a:ln w="19050" cap="flat" cmpd="sng" algn="ctr">
                  <a:solidFill>
                    <a:srgbClr val="00B050"/>
                  </a:solidFill>
                  <a:prstDash val="solid"/>
                  <a:headEnd type="triangle" w="lg" len="lg"/>
                  <a:tailEnd type="none"/>
                </a:ln>
                <a:effectLst/>
              </p:spPr>
            </p:cxnSp>
            <p:cxnSp>
              <p:nvCxnSpPr>
                <p:cNvPr id="64" name="カギ線コネクタ 63"/>
                <p:cNvCxnSpPr/>
                <p:nvPr/>
              </p:nvCxnSpPr>
              <p:spPr>
                <a:xfrm rot="10800000" flipV="1">
                  <a:off x="4139954" y="1898649"/>
                  <a:ext cx="1117846" cy="290949"/>
                </a:xfrm>
                <a:prstGeom prst="bentConnector3">
                  <a:avLst/>
                </a:prstGeom>
                <a:noFill/>
                <a:ln w="19050" cap="flat" cmpd="sng" algn="ctr">
                  <a:solidFill>
                    <a:srgbClr val="00B050"/>
                  </a:solidFill>
                  <a:prstDash val="solid"/>
                  <a:headEnd type="triangle" w="lg" len="lg"/>
                  <a:tailEnd type="none"/>
                </a:ln>
                <a:effectLst/>
              </p:spPr>
            </p:cxnSp>
            <p:cxnSp>
              <p:nvCxnSpPr>
                <p:cNvPr id="65" name="カギ線コネクタ 74"/>
                <p:cNvCxnSpPr/>
                <p:nvPr/>
              </p:nvCxnSpPr>
              <p:spPr>
                <a:xfrm flipH="1">
                  <a:off x="4687148" y="2176462"/>
                  <a:ext cx="570653" cy="0"/>
                </a:xfrm>
                <a:prstGeom prst="straightConnector1">
                  <a:avLst/>
                </a:prstGeom>
                <a:noFill/>
                <a:ln w="19050" cap="flat" cmpd="sng" algn="ctr">
                  <a:solidFill>
                    <a:srgbClr val="00B050"/>
                  </a:solidFill>
                  <a:prstDash val="solid"/>
                  <a:headEnd type="triangle" w="lg" len="lg"/>
                  <a:tailEnd type="none"/>
                </a:ln>
                <a:effectLst/>
              </p:spPr>
            </p:cxnSp>
            <p:cxnSp>
              <p:nvCxnSpPr>
                <p:cNvPr id="66" name="カギ線コネクタ 65"/>
                <p:cNvCxnSpPr/>
                <p:nvPr/>
              </p:nvCxnSpPr>
              <p:spPr>
                <a:xfrm rot="10800000">
                  <a:off x="6300192" y="2043490"/>
                  <a:ext cx="1152128" cy="134561"/>
                </a:xfrm>
                <a:prstGeom prst="bentConnector3">
                  <a:avLst>
                    <a:gd name="adj1" fmla="val 50000"/>
                  </a:avLst>
                </a:prstGeom>
                <a:noFill/>
                <a:ln w="19050" cap="flat" cmpd="sng" algn="ctr">
                  <a:solidFill>
                    <a:srgbClr val="00B050"/>
                  </a:solidFill>
                  <a:prstDash val="solid"/>
                  <a:headEnd type="triangle" w="lg" len="lg"/>
                  <a:tailEnd type="none"/>
                </a:ln>
                <a:effectLst/>
              </p:spPr>
            </p:cxnSp>
            <p:sp>
              <p:nvSpPr>
                <p:cNvPr id="67" name="右中かっこ 66"/>
                <p:cNvSpPr/>
                <p:nvPr/>
              </p:nvSpPr>
              <p:spPr>
                <a:xfrm>
                  <a:off x="6156176" y="1833212"/>
                  <a:ext cx="144016" cy="420555"/>
                </a:xfrm>
                <a:prstGeom prst="rightBrac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cxnSp>
              <p:nvCxnSpPr>
                <p:cNvPr id="68" name="カギ線コネクタ 67"/>
                <p:cNvCxnSpPr/>
                <p:nvPr/>
              </p:nvCxnSpPr>
              <p:spPr>
                <a:xfrm flipV="1">
                  <a:off x="1336983" y="2173675"/>
                  <a:ext cx="6968841" cy="268052"/>
                </a:xfrm>
                <a:prstGeom prst="bentConnector3">
                  <a:avLst>
                    <a:gd name="adj1" fmla="val 103943"/>
                  </a:avLst>
                </a:prstGeom>
                <a:noFill/>
                <a:ln w="19050" cap="flat" cmpd="sng" algn="ctr">
                  <a:solidFill>
                    <a:srgbClr val="00B050"/>
                  </a:solidFill>
                  <a:prstDash val="solid"/>
                  <a:headEnd type="none" w="med" len="med"/>
                  <a:tailEnd type="none" w="med" len="med"/>
                </a:ln>
                <a:effectLst/>
              </p:spPr>
            </p:cxnSp>
            <p:cxnSp>
              <p:nvCxnSpPr>
                <p:cNvPr id="69" name="カギ線コネクタ 74"/>
                <p:cNvCxnSpPr/>
                <p:nvPr/>
              </p:nvCxnSpPr>
              <p:spPr>
                <a:xfrm>
                  <a:off x="1346816" y="2253767"/>
                  <a:ext cx="0" cy="187960"/>
                </a:xfrm>
                <a:prstGeom prst="straightConnector1">
                  <a:avLst/>
                </a:prstGeom>
                <a:noFill/>
                <a:ln w="19050" cap="flat" cmpd="sng" algn="ctr">
                  <a:solidFill>
                    <a:srgbClr val="00B050"/>
                  </a:solidFill>
                  <a:prstDash val="solid"/>
                  <a:headEnd type="triangle" w="lg" len="lg"/>
                  <a:tailEnd type="none"/>
                </a:ln>
                <a:effectLst/>
              </p:spPr>
            </p:cxnSp>
          </p:grpSp>
          <p:cxnSp>
            <p:nvCxnSpPr>
              <p:cNvPr id="34" name="カギ線コネクタ 74"/>
              <p:cNvCxnSpPr/>
              <p:nvPr/>
            </p:nvCxnSpPr>
            <p:spPr>
              <a:xfrm>
                <a:off x="3491880" y="2324110"/>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5" name="グループ化 34"/>
              <p:cNvGrpSpPr/>
              <p:nvPr/>
            </p:nvGrpSpPr>
            <p:grpSpPr>
              <a:xfrm>
                <a:off x="520282" y="3664019"/>
                <a:ext cx="8177766" cy="1254871"/>
                <a:chOff x="520282" y="1186856"/>
                <a:chExt cx="8177766" cy="1254871"/>
              </a:xfrm>
            </p:grpSpPr>
            <p:grpSp>
              <p:nvGrpSpPr>
                <p:cNvPr id="40" name="グループ化 39"/>
                <p:cNvGrpSpPr/>
                <p:nvPr/>
              </p:nvGrpSpPr>
              <p:grpSpPr>
                <a:xfrm>
                  <a:off x="520282" y="1187534"/>
                  <a:ext cx="1633403" cy="1131079"/>
                  <a:chOff x="419215" y="2544822"/>
                  <a:chExt cx="1633403" cy="1131079"/>
                </a:xfrm>
              </p:grpSpPr>
              <p:sp>
                <p:nvSpPr>
                  <p:cNvPr id="57" name="テキスト ボックス 56"/>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①方針</a:t>
                    </a:r>
                  </a:p>
                </p:txBody>
              </p:sp>
              <p:sp>
                <p:nvSpPr>
                  <p:cNvPr id="58" name="テキスト ボックス 57"/>
                  <p:cNvSpPr txBox="1"/>
                  <p:nvPr/>
                </p:nvSpPr>
                <p:spPr>
                  <a:xfrm>
                    <a:off x="419215" y="2859329"/>
                    <a:ext cx="1633403" cy="81657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中長期戦略</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更新・</a:t>
                    </a:r>
                    <a:r>
                      <a:rPr kumimoji="0" lang="en-US" altLang="ja-JP" sz="1600" b="0" i="0" u="none" strike="noStrike" kern="0" cap="none" spc="0" normalizeH="0" baseline="0" noProof="0" dirty="0">
                        <a:ln>
                          <a:noFill/>
                        </a:ln>
                        <a:solidFill>
                          <a:prstClr val="black"/>
                        </a:solidFill>
                        <a:effectLst/>
                        <a:uLnTx/>
                        <a:uFillTx/>
                      </a:rPr>
                      <a:t>CBM</a:t>
                    </a:r>
                    <a:r>
                      <a:rPr kumimoji="0" lang="ja-JP" altLang="en-US" sz="1600" b="0" i="0" u="none" strike="noStrike" kern="0" cap="none" spc="0" normalizeH="0" baseline="0" noProof="0" dirty="0">
                        <a:ln>
                          <a:noFill/>
                        </a:ln>
                        <a:solidFill>
                          <a:prstClr val="black"/>
                        </a:solidFill>
                        <a:effectLst/>
                        <a:uLnTx/>
                        <a:uFillTx/>
                      </a:rPr>
                      <a:t>化</a:t>
                    </a:r>
                    <a:endParaRPr kumimoji="0" lang="en-US" altLang="ja-JP" sz="16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各社方策</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1" name="グループ化 40"/>
                <p:cNvGrpSpPr/>
                <p:nvPr/>
              </p:nvGrpSpPr>
              <p:grpSpPr>
                <a:xfrm>
                  <a:off x="2700607" y="1186856"/>
                  <a:ext cx="1633403" cy="1131079"/>
                  <a:chOff x="419215" y="2544822"/>
                  <a:chExt cx="1633403" cy="1131079"/>
                </a:xfrm>
              </p:grpSpPr>
              <p:sp>
                <p:nvSpPr>
                  <p:cNvPr id="55" name="テキスト ボックス 54"/>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②保全計画</a:t>
                    </a:r>
                  </a:p>
                </p:txBody>
              </p:sp>
              <p:sp>
                <p:nvSpPr>
                  <p:cNvPr id="56" name="テキスト ボックス 55"/>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中期保全計画</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年間保全計画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2" name="グループ化 41"/>
                <p:cNvGrpSpPr/>
                <p:nvPr/>
              </p:nvGrpSpPr>
              <p:grpSpPr>
                <a:xfrm>
                  <a:off x="4875271" y="1187534"/>
                  <a:ext cx="1633403" cy="1130401"/>
                  <a:chOff x="419215" y="2544822"/>
                  <a:chExt cx="1633403" cy="1130401"/>
                </a:xfrm>
              </p:grpSpPr>
              <p:sp>
                <p:nvSpPr>
                  <p:cNvPr id="53" name="テキスト ボックス 52"/>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③保全実施</a:t>
                    </a:r>
                  </a:p>
                </p:txBody>
              </p:sp>
              <p:sp>
                <p:nvSpPr>
                  <p:cNvPr id="54" name="テキスト ボックス 53"/>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整備</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点検</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3" name="グループ化 42"/>
                <p:cNvGrpSpPr/>
                <p:nvPr/>
              </p:nvGrpSpPr>
              <p:grpSpPr>
                <a:xfrm>
                  <a:off x="7064645" y="1186856"/>
                  <a:ext cx="1633403" cy="1131079"/>
                  <a:chOff x="419215" y="2544822"/>
                  <a:chExt cx="1633403" cy="1131079"/>
                </a:xfrm>
              </p:grpSpPr>
              <p:sp>
                <p:nvSpPr>
                  <p:cNvPr id="51" name="テキスト ボックス 50"/>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④保全履歴</a:t>
                    </a:r>
                  </a:p>
                </p:txBody>
              </p:sp>
              <p:sp>
                <p:nvSpPr>
                  <p:cNvPr id="52" name="テキスト ボックス 51"/>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事故報告</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予備品</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保全実施報告</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44" name="カギ線コネクタ 43"/>
                <p:cNvCxnSpPr/>
                <p:nvPr/>
              </p:nvCxnSpPr>
              <p:spPr>
                <a:xfrm rot="10800000" flipV="1">
                  <a:off x="1681352" y="1897378"/>
                  <a:ext cx="1191389" cy="276295"/>
                </a:xfrm>
                <a:prstGeom prst="bentConnector3">
                  <a:avLst/>
                </a:prstGeom>
                <a:noFill/>
                <a:ln w="19050" cap="flat" cmpd="sng" algn="ctr">
                  <a:solidFill>
                    <a:srgbClr val="C00000"/>
                  </a:solidFill>
                  <a:prstDash val="solid"/>
                  <a:headEnd type="triangle" w="lg" len="lg"/>
                  <a:tailEnd type="none"/>
                </a:ln>
                <a:effectLst/>
              </p:spPr>
            </p:cxnSp>
            <p:cxnSp>
              <p:nvCxnSpPr>
                <p:cNvPr id="45" name="カギ線コネクタ 44"/>
                <p:cNvCxnSpPr/>
                <p:nvPr/>
              </p:nvCxnSpPr>
              <p:spPr>
                <a:xfrm rot="10800000" flipV="1">
                  <a:off x="4139954" y="1898649"/>
                  <a:ext cx="1117846" cy="290949"/>
                </a:xfrm>
                <a:prstGeom prst="bentConnector3">
                  <a:avLst/>
                </a:prstGeom>
                <a:noFill/>
                <a:ln w="19050" cap="flat" cmpd="sng" algn="ctr">
                  <a:solidFill>
                    <a:srgbClr val="C00000"/>
                  </a:solidFill>
                  <a:prstDash val="solid"/>
                  <a:headEnd type="triangle" w="lg" len="lg"/>
                  <a:tailEnd type="none"/>
                </a:ln>
                <a:effectLst/>
              </p:spPr>
            </p:cxnSp>
            <p:cxnSp>
              <p:nvCxnSpPr>
                <p:cNvPr id="46" name="カギ線コネクタ 74"/>
                <p:cNvCxnSpPr/>
                <p:nvPr/>
              </p:nvCxnSpPr>
              <p:spPr>
                <a:xfrm flipH="1">
                  <a:off x="4687148" y="2176462"/>
                  <a:ext cx="570653" cy="0"/>
                </a:xfrm>
                <a:prstGeom prst="straightConnector1">
                  <a:avLst/>
                </a:prstGeom>
                <a:noFill/>
                <a:ln w="19050" cap="flat" cmpd="sng" algn="ctr">
                  <a:solidFill>
                    <a:srgbClr val="C00000"/>
                  </a:solidFill>
                  <a:prstDash val="solid"/>
                  <a:headEnd type="triangle" w="lg" len="lg"/>
                  <a:tailEnd type="none"/>
                </a:ln>
                <a:effectLst/>
              </p:spPr>
            </p:cxnSp>
            <p:cxnSp>
              <p:nvCxnSpPr>
                <p:cNvPr id="47" name="カギ線コネクタ 46"/>
                <p:cNvCxnSpPr/>
                <p:nvPr/>
              </p:nvCxnSpPr>
              <p:spPr>
                <a:xfrm rot="10800000">
                  <a:off x="6300192" y="2043491"/>
                  <a:ext cx="936104" cy="146108"/>
                </a:xfrm>
                <a:prstGeom prst="bentConnector3">
                  <a:avLst>
                    <a:gd name="adj1" fmla="val 50000"/>
                  </a:avLst>
                </a:prstGeom>
                <a:noFill/>
                <a:ln w="19050" cap="flat" cmpd="sng" algn="ctr">
                  <a:solidFill>
                    <a:srgbClr val="C00000"/>
                  </a:solidFill>
                  <a:prstDash val="solid"/>
                  <a:headEnd type="triangle" w="lg" len="lg"/>
                  <a:tailEnd type="none"/>
                </a:ln>
                <a:effectLst/>
              </p:spPr>
            </p:cxnSp>
            <p:sp>
              <p:nvSpPr>
                <p:cNvPr id="48" name="右中かっこ 47"/>
                <p:cNvSpPr/>
                <p:nvPr/>
              </p:nvSpPr>
              <p:spPr>
                <a:xfrm>
                  <a:off x="6156176" y="1833212"/>
                  <a:ext cx="144016" cy="420555"/>
                </a:xfrm>
                <a:prstGeom prst="rightBrace">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cxnSp>
              <p:nvCxnSpPr>
                <p:cNvPr id="49" name="カギ線コネクタ 48"/>
                <p:cNvCxnSpPr/>
                <p:nvPr/>
              </p:nvCxnSpPr>
              <p:spPr>
                <a:xfrm flipV="1">
                  <a:off x="1336983" y="2173674"/>
                  <a:ext cx="7195457" cy="268053"/>
                </a:xfrm>
                <a:prstGeom prst="bentConnector3">
                  <a:avLst>
                    <a:gd name="adj1" fmla="val 101573"/>
                  </a:avLst>
                </a:prstGeom>
                <a:noFill/>
                <a:ln w="19050" cap="flat" cmpd="sng" algn="ctr">
                  <a:solidFill>
                    <a:srgbClr val="C00000"/>
                  </a:solidFill>
                  <a:prstDash val="solid"/>
                  <a:headEnd type="none" w="med" len="med"/>
                  <a:tailEnd type="none" w="med" len="med"/>
                </a:ln>
                <a:effectLst/>
              </p:spPr>
            </p:cxnSp>
            <p:cxnSp>
              <p:nvCxnSpPr>
                <p:cNvPr id="50" name="カギ線コネクタ 74"/>
                <p:cNvCxnSpPr/>
                <p:nvPr/>
              </p:nvCxnSpPr>
              <p:spPr>
                <a:xfrm>
                  <a:off x="1346816" y="2253767"/>
                  <a:ext cx="0" cy="187960"/>
                </a:xfrm>
                <a:prstGeom prst="straightConnector1">
                  <a:avLst/>
                </a:prstGeom>
                <a:noFill/>
                <a:ln w="19050" cap="flat" cmpd="sng" algn="ctr">
                  <a:solidFill>
                    <a:srgbClr val="C00000"/>
                  </a:solidFill>
                  <a:prstDash val="solid"/>
                  <a:headEnd type="triangle" w="lg" len="lg"/>
                  <a:tailEnd type="none"/>
                </a:ln>
                <a:effectLst/>
              </p:spPr>
            </p:cxnSp>
          </p:grpSp>
          <p:cxnSp>
            <p:nvCxnSpPr>
              <p:cNvPr id="36" name="カギ線コネクタ 74"/>
              <p:cNvCxnSpPr/>
              <p:nvPr/>
            </p:nvCxnSpPr>
            <p:spPr>
              <a:xfrm flipV="1">
                <a:off x="3491879" y="3347467"/>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7" name="グループ化 36"/>
              <p:cNvGrpSpPr/>
              <p:nvPr/>
            </p:nvGrpSpPr>
            <p:grpSpPr>
              <a:xfrm>
                <a:off x="2700606" y="2564904"/>
                <a:ext cx="1633403" cy="890129"/>
                <a:chOff x="419215" y="2544822"/>
                <a:chExt cx="1633403" cy="890129"/>
              </a:xfrm>
            </p:grpSpPr>
            <p:sp>
              <p:nvSpPr>
                <p:cNvPr id="38" name="テキスト ボックス 37"/>
                <p:cNvSpPr txBox="1"/>
                <p:nvPr/>
              </p:nvSpPr>
              <p:spPr>
                <a:xfrm>
                  <a:off x="419215" y="2544822"/>
                  <a:ext cx="1633403" cy="314506"/>
                </a:xfrm>
                <a:prstGeom prst="rect">
                  <a:avLst/>
                </a:prstGeom>
                <a:solidFill>
                  <a:srgbClr val="4BACC6">
                    <a:lumMod val="75000"/>
                  </a:srgbClr>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設備台帳</a:t>
                  </a:r>
                </a:p>
              </p:txBody>
            </p:sp>
            <p:sp>
              <p:nvSpPr>
                <p:cNvPr id="39" name="テキスト ボックス 38"/>
                <p:cNvSpPr txBox="1"/>
                <p:nvPr/>
              </p:nvSpPr>
              <p:spPr>
                <a:xfrm>
                  <a:off x="419215" y="2859329"/>
                  <a:ext cx="1633403" cy="57562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工場・設備毎の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設備資産情報</a:t>
                  </a:r>
                  <a:endParaRPr kumimoji="0" lang="en-US" altLang="ja-JP" sz="1600" b="0" i="0" u="none" strike="noStrike" kern="0" cap="none" spc="0" normalizeH="0" baseline="0" noProof="0" dirty="0">
                    <a:ln>
                      <a:noFill/>
                    </a:ln>
                    <a:solidFill>
                      <a:prstClr val="black"/>
                    </a:solidFill>
                    <a:effectLst/>
                    <a:uLnTx/>
                    <a:uFillTx/>
                  </a:endParaRPr>
                </a:p>
              </p:txBody>
            </p:sp>
          </p:grpSp>
        </p:grpSp>
        <p:sp>
          <p:nvSpPr>
            <p:cNvPr id="31" name="正方形/長方形 30"/>
            <p:cNvSpPr/>
            <p:nvPr/>
          </p:nvSpPr>
          <p:spPr>
            <a:xfrm>
              <a:off x="106485" y="2268697"/>
              <a:ext cx="360000" cy="1131079"/>
            </a:xfrm>
            <a:prstGeom prst="rect">
              <a:avLst/>
            </a:prstGeom>
            <a:solidFill>
              <a:srgbClr val="00B05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省エネ改善</a:t>
              </a:r>
            </a:p>
          </p:txBody>
        </p:sp>
        <p:sp>
          <p:nvSpPr>
            <p:cNvPr id="32" name="正方形/長方形 31"/>
            <p:cNvSpPr/>
            <p:nvPr/>
          </p:nvSpPr>
          <p:spPr>
            <a:xfrm>
              <a:off x="121021" y="4737407"/>
              <a:ext cx="360000" cy="1131079"/>
            </a:xfrm>
            <a:prstGeom prst="rect">
              <a:avLst/>
            </a:prstGeom>
            <a:solidFill>
              <a:srgbClr val="C0000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設備保全</a:t>
              </a:r>
            </a:p>
          </p:txBody>
        </p:sp>
      </p:grpSp>
      <p:pic>
        <p:nvPicPr>
          <p:cNvPr id="78" name="図 77"/>
          <p:cNvPicPr>
            <a:picLocks noChangeAspect="1"/>
          </p:cNvPicPr>
          <p:nvPr/>
        </p:nvPicPr>
        <p:blipFill>
          <a:blip r:embed="rId3"/>
          <a:stretch>
            <a:fillRect/>
          </a:stretch>
        </p:blipFill>
        <p:spPr>
          <a:xfrm>
            <a:off x="496351" y="2123645"/>
            <a:ext cx="3684913" cy="1607915"/>
          </a:xfrm>
          <a:prstGeom prst="rect">
            <a:avLst/>
          </a:prstGeom>
        </p:spPr>
      </p:pic>
      <p:sp>
        <p:nvSpPr>
          <p:cNvPr id="80" name="角丸四角形 79"/>
          <p:cNvSpPr/>
          <p:nvPr/>
        </p:nvSpPr>
        <p:spPr>
          <a:xfrm>
            <a:off x="458252" y="2033009"/>
            <a:ext cx="1930320" cy="1799021"/>
          </a:xfrm>
          <a:prstGeom prst="roundRect">
            <a:avLst>
              <a:gd name="adj" fmla="val 3760"/>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2471082" y="2033009"/>
            <a:ext cx="1776044" cy="1799021"/>
          </a:xfrm>
          <a:prstGeom prst="roundRect">
            <a:avLst>
              <a:gd name="adj" fmla="val 4703"/>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1083128" y="1733008"/>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①計画</a:t>
            </a:r>
          </a:p>
        </p:txBody>
      </p:sp>
      <p:sp>
        <p:nvSpPr>
          <p:cNvPr id="85" name="テキスト ボックス 84"/>
          <p:cNvSpPr txBox="1"/>
          <p:nvPr/>
        </p:nvSpPr>
        <p:spPr>
          <a:xfrm>
            <a:off x="2946014" y="1731594"/>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latin typeface="BIZ UDPゴシック" panose="020B0400000000000000" pitchFamily="50" charset="-128"/>
                <a:ea typeface="BIZ UDPゴシック" panose="020B0400000000000000" pitchFamily="50" charset="-128"/>
              </a:rPr>
              <a:t>②</a:t>
            </a:r>
            <a:r>
              <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実行</a:t>
            </a:r>
          </a:p>
        </p:txBody>
      </p:sp>
      <p:sp>
        <p:nvSpPr>
          <p:cNvPr id="86" name="テキスト ボックス 85"/>
          <p:cNvSpPr txBox="1"/>
          <p:nvPr/>
        </p:nvSpPr>
        <p:spPr>
          <a:xfrm>
            <a:off x="603181" y="2773227"/>
            <a:ext cx="755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連携</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7" name="下矢印 86"/>
          <p:cNvSpPr/>
          <p:nvPr/>
        </p:nvSpPr>
        <p:spPr>
          <a:xfrm>
            <a:off x="873921"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下矢印 87"/>
          <p:cNvSpPr/>
          <p:nvPr/>
        </p:nvSpPr>
        <p:spPr>
          <a:xfrm flipV="1">
            <a:off x="875574"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1083128" y="2732740"/>
            <a:ext cx="755678"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1421012" y="2519978"/>
            <a:ext cx="242093"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屈折矢印 90"/>
          <p:cNvSpPr/>
          <p:nvPr/>
        </p:nvSpPr>
        <p:spPr>
          <a:xfrm rot="5400000">
            <a:off x="1419511" y="3096950"/>
            <a:ext cx="245096"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446257" y="2775453"/>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合理的実施</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下矢印 94"/>
          <p:cNvSpPr/>
          <p:nvPr/>
        </p:nvSpPr>
        <p:spPr>
          <a:xfrm>
            <a:off x="2803220"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下矢印 95"/>
          <p:cNvSpPr/>
          <p:nvPr/>
        </p:nvSpPr>
        <p:spPr>
          <a:xfrm flipV="1">
            <a:off x="2803220"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3354933" y="2773227"/>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8" name="下矢印 97"/>
          <p:cNvSpPr/>
          <p:nvPr/>
        </p:nvSpPr>
        <p:spPr>
          <a:xfrm>
            <a:off x="3711896" y="3015794"/>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下矢印 98"/>
          <p:cNvSpPr/>
          <p:nvPr/>
        </p:nvSpPr>
        <p:spPr>
          <a:xfrm flipV="1">
            <a:off x="3711896" y="2677573"/>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4572000" y="3242855"/>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管理効率化</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1752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施設プラットフォームによるソリューションの提供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82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rPr>
              <a:t>施設専門業務をトータルサポートしたプラットフォーム</a:t>
            </a:r>
            <a:r>
              <a:rPr lang="ja-JP" altLang="en-US" sz="1600" b="1" dirty="0">
                <a:latin typeface="BIZ UDPゴシック" panose="020B0400000000000000" pitchFamily="50" charset="-128"/>
                <a:ea typeface="BIZ UDPゴシック" panose="020B0400000000000000" pitchFamily="50" charset="-128"/>
              </a:rPr>
              <a:t>による</a:t>
            </a:r>
            <a:r>
              <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rPr>
              <a:t>効率的な施設運営管理</a:t>
            </a:r>
          </a:p>
        </p:txBody>
      </p:sp>
      <p:sp>
        <p:nvSpPr>
          <p:cNvPr id="118" name="正方形/長方形 117"/>
          <p:cNvSpPr/>
          <p:nvPr/>
        </p:nvSpPr>
        <p:spPr>
          <a:xfrm>
            <a:off x="281703" y="5678020"/>
            <a:ext cx="8594419"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BIZ UDPゴシック" panose="020B0400000000000000" pitchFamily="50" charset="-128"/>
                <a:ea typeface="BIZ UDPゴシック" panose="020B0400000000000000" pitchFamily="50" charset="-128"/>
              </a:rPr>
              <a:t>施設クラウドに情報を集約して最適な管理情報を提供 ⇒ </a:t>
            </a:r>
            <a:r>
              <a:rPr lang="en-US" altLang="ja-JP" sz="1600" b="1" dirty="0">
                <a:latin typeface="BIZ UDPゴシック" panose="020B0400000000000000" pitchFamily="50" charset="-128"/>
                <a:ea typeface="BIZ UDPゴシック" panose="020B0400000000000000" pitchFamily="50" charset="-128"/>
              </a:rPr>
              <a:t>DNG</a:t>
            </a:r>
            <a:r>
              <a:rPr lang="ja-JP" altLang="en-US" sz="1600" b="1" dirty="0">
                <a:latin typeface="BIZ UDPゴシック" panose="020B0400000000000000" pitchFamily="50" charset="-128"/>
                <a:ea typeface="BIZ UDPゴシック" panose="020B0400000000000000" pitchFamily="50" charset="-128"/>
              </a:rPr>
              <a:t>の自主管理強化をサポート</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281704" y="1042241"/>
            <a:ext cx="4332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施設プラットフォームとは？</a:t>
            </a:r>
            <a:endParaRPr kumimoji="1" lang="ja-JP" altLang="en-US"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pSp>
        <p:nvGrpSpPr>
          <p:cNvPr id="39" name="グループ化 38"/>
          <p:cNvGrpSpPr/>
          <p:nvPr/>
        </p:nvGrpSpPr>
        <p:grpSpPr>
          <a:xfrm>
            <a:off x="-4364984" y="1483710"/>
            <a:ext cx="3584631" cy="3558213"/>
            <a:chOff x="5002712" y="1977258"/>
            <a:chExt cx="3584631" cy="3558213"/>
          </a:xfrm>
        </p:grpSpPr>
        <p:pic>
          <p:nvPicPr>
            <p:cNvPr id="40" name="図 39"/>
            <p:cNvPicPr>
              <a:picLocks noChangeAspect="1"/>
            </p:cNvPicPr>
            <p:nvPr/>
          </p:nvPicPr>
          <p:blipFill rotWithShape="1">
            <a:blip r:embed="rId2"/>
            <a:srcRect l="8898"/>
            <a:stretch/>
          </p:blipFill>
          <p:spPr>
            <a:xfrm>
              <a:off x="5002712" y="1977258"/>
              <a:ext cx="3584631" cy="3558213"/>
            </a:xfrm>
            <a:prstGeom prst="rect">
              <a:avLst/>
            </a:prstGeom>
          </p:spPr>
        </p:pic>
        <p:sp>
          <p:nvSpPr>
            <p:cNvPr id="41" name="楕円 40"/>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ALL</a:t>
              </a:r>
            </a:p>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p>
          </p:txBody>
        </p:sp>
        <p:sp>
          <p:nvSpPr>
            <p:cNvPr id="42" name="テキスト ボックス 41"/>
            <p:cNvSpPr txBox="1"/>
            <p:nvPr/>
          </p:nvSpPr>
          <p:spPr>
            <a:xfrm>
              <a:off x="5991326" y="2610208"/>
              <a:ext cx="17707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DNG26</a:t>
              </a:r>
              <a:r>
                <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社</a:t>
              </a:r>
              <a:r>
                <a:rPr kumimoji="1" lang="en-US" altLang="ja-JP"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(J1)</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43" name="図 42"/>
            <p:cNvPicPr>
              <a:picLocks noChangeAspect="1"/>
            </p:cNvPicPr>
            <p:nvPr/>
          </p:nvPicPr>
          <p:blipFill>
            <a:blip r:embed="rId3"/>
            <a:stretch>
              <a:fillRect/>
            </a:stretch>
          </p:blipFill>
          <p:spPr>
            <a:xfrm>
              <a:off x="7798379" y="4186855"/>
              <a:ext cx="556601" cy="463834"/>
            </a:xfrm>
            <a:prstGeom prst="rect">
              <a:avLst/>
            </a:prstGeom>
          </p:spPr>
        </p:pic>
        <p:pic>
          <p:nvPicPr>
            <p:cNvPr id="44" name="図 43"/>
            <p:cNvPicPr>
              <a:picLocks noChangeAspect="1"/>
            </p:cNvPicPr>
            <p:nvPr/>
          </p:nvPicPr>
          <p:blipFill>
            <a:blip r:embed="rId3"/>
            <a:stretch>
              <a:fillRect/>
            </a:stretch>
          </p:blipFill>
          <p:spPr>
            <a:xfrm>
              <a:off x="7134797" y="3586795"/>
              <a:ext cx="556601" cy="463834"/>
            </a:xfrm>
            <a:prstGeom prst="rect">
              <a:avLst/>
            </a:prstGeom>
          </p:spPr>
        </p:pic>
        <p:pic>
          <p:nvPicPr>
            <p:cNvPr id="45" name="図 44"/>
            <p:cNvPicPr>
              <a:picLocks noChangeAspect="1"/>
            </p:cNvPicPr>
            <p:nvPr/>
          </p:nvPicPr>
          <p:blipFill>
            <a:blip r:embed="rId3"/>
            <a:stretch>
              <a:fillRect/>
            </a:stretch>
          </p:blipFill>
          <p:spPr>
            <a:xfrm>
              <a:off x="6097130" y="3586795"/>
              <a:ext cx="556601" cy="463834"/>
            </a:xfrm>
            <a:prstGeom prst="rect">
              <a:avLst/>
            </a:prstGeom>
          </p:spPr>
        </p:pic>
        <p:pic>
          <p:nvPicPr>
            <p:cNvPr id="46" name="図 45"/>
            <p:cNvPicPr>
              <a:picLocks noChangeAspect="1"/>
            </p:cNvPicPr>
            <p:nvPr/>
          </p:nvPicPr>
          <p:blipFill>
            <a:blip r:embed="rId3"/>
            <a:stretch>
              <a:fillRect/>
            </a:stretch>
          </p:blipFill>
          <p:spPr>
            <a:xfrm>
              <a:off x="5471781" y="4258689"/>
              <a:ext cx="556601" cy="463834"/>
            </a:xfrm>
            <a:prstGeom prst="rect">
              <a:avLst/>
            </a:prstGeom>
          </p:spPr>
        </p:pic>
        <p:pic>
          <p:nvPicPr>
            <p:cNvPr id="47" name="図 46"/>
            <p:cNvPicPr>
              <a:picLocks noChangeAspect="1"/>
            </p:cNvPicPr>
            <p:nvPr/>
          </p:nvPicPr>
          <p:blipFill>
            <a:blip r:embed="rId3"/>
            <a:stretch>
              <a:fillRect/>
            </a:stretch>
          </p:blipFill>
          <p:spPr>
            <a:xfrm>
              <a:off x="5818829" y="4744503"/>
              <a:ext cx="556601" cy="463834"/>
            </a:xfrm>
            <a:prstGeom prst="rect">
              <a:avLst/>
            </a:prstGeom>
          </p:spPr>
        </p:pic>
        <p:pic>
          <p:nvPicPr>
            <p:cNvPr id="48" name="図 47"/>
            <p:cNvPicPr>
              <a:picLocks noChangeAspect="1"/>
            </p:cNvPicPr>
            <p:nvPr/>
          </p:nvPicPr>
          <p:blipFill>
            <a:blip r:embed="rId3"/>
            <a:stretch>
              <a:fillRect/>
            </a:stretch>
          </p:blipFill>
          <p:spPr>
            <a:xfrm>
              <a:off x="7263358" y="4756838"/>
              <a:ext cx="556601" cy="463834"/>
            </a:xfrm>
            <a:prstGeom prst="rect">
              <a:avLst/>
            </a:prstGeom>
          </p:spPr>
        </p:pic>
        <p:sp>
          <p:nvSpPr>
            <p:cNvPr id="49" name="テキスト ボックス 4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繋がり</a:t>
              </a:r>
            </a:p>
          </p:txBody>
        </p:sp>
        <p:sp>
          <p:nvSpPr>
            <p:cNvPr id="51" name="テキスト ボックス 50"/>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貢　献</a:t>
              </a:r>
            </a:p>
          </p:txBody>
        </p:sp>
        <p:sp>
          <p:nvSpPr>
            <p:cNvPr id="52" name="テキスト ボックス 51"/>
            <p:cNvSpPr txBox="1"/>
            <p:nvPr/>
          </p:nvSpPr>
          <p:spPr>
            <a:xfrm>
              <a:off x="5085494" y="2989625"/>
              <a:ext cx="1205169" cy="476292"/>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最新</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IT</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技術を活用した</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ビッグデータ分析により</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潜在ニーズに応え</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繋がりを増やしていく</a:t>
              </a:r>
            </a:p>
          </p:txBody>
        </p:sp>
        <p:sp>
          <p:nvSpPr>
            <p:cNvPr id="54" name="テキスト ボックス 53"/>
            <p:cNvSpPr txBox="1"/>
            <p:nvPr/>
          </p:nvSpPr>
          <p:spPr>
            <a:xfrm>
              <a:off x="7856049" y="4906092"/>
              <a:ext cx="575769" cy="430438"/>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エムテック</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ユニティ</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仕入先</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kern="0" dirty="0">
                  <a:solidFill>
                    <a:srgbClr val="000000"/>
                  </a:solidFill>
                  <a:latin typeface="BIZ UDPゴシック" panose="020B0400000000000000" pitchFamily="50" charset="-128"/>
                  <a:ea typeface="BIZ UDPゴシック" panose="020B0400000000000000" pitchFamily="50" charset="-128"/>
                </a:rPr>
                <a:t>DNG</a:t>
              </a:r>
              <a:r>
                <a:rPr lang="ja-JP" altLang="en-US" sz="800" b="1" kern="0" dirty="0">
                  <a:solidFill>
                    <a:srgbClr val="000000"/>
                  </a:solidFill>
                  <a:latin typeface="BIZ UDPゴシック" panose="020B0400000000000000" pitchFamily="50" charset="-128"/>
                  <a:ea typeface="BIZ UDPゴシック" panose="020B0400000000000000" pitchFamily="50" charset="-128"/>
                </a:rPr>
                <a:t>仕入先</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5" name="テキスト ボックス 54"/>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アライアンス</a:t>
              </a:r>
            </a:p>
          </p:txBody>
        </p:sp>
        <p:sp>
          <p:nvSpPr>
            <p:cNvPr id="56" name="テキスト ボックス 55"/>
            <p:cNvSpPr txBox="1"/>
            <p:nvPr/>
          </p:nvSpPr>
          <p:spPr>
            <a:xfrm>
              <a:off x="5415224" y="4883889"/>
              <a:ext cx="434430" cy="515156"/>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運転</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kern="0" dirty="0">
                  <a:solidFill>
                    <a:srgbClr val="000000"/>
                  </a:solidFill>
                  <a:latin typeface="BIZ UDPゴシック" panose="020B0400000000000000" pitchFamily="50" charset="-128"/>
                  <a:ea typeface="BIZ UDPゴシック" panose="020B0400000000000000" pitchFamily="50" charset="-128"/>
                </a:rPr>
                <a:t>緑化</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テキスト ボックス 56"/>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総智総力</a:t>
              </a:r>
            </a:p>
          </p:txBody>
        </p:sp>
        <p:sp>
          <p:nvSpPr>
            <p:cNvPr id="53" name="テキスト ボックス 52"/>
            <p:cNvSpPr txBox="1"/>
            <p:nvPr/>
          </p:nvSpPr>
          <p:spPr>
            <a:xfrm>
              <a:off x="7429267" y="2964153"/>
              <a:ext cx="1158076" cy="481925"/>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日常のお困りごとに対して、</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DN</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で培った経験を基にした価値を折り込んでサービスを提供</a:t>
              </a:r>
            </a:p>
          </p:txBody>
        </p:sp>
      </p:grpSp>
      <p:sp>
        <p:nvSpPr>
          <p:cNvPr id="58" name="テキスト ボックス 57"/>
          <p:cNvSpPr txBox="1"/>
          <p:nvPr/>
        </p:nvSpPr>
        <p:spPr>
          <a:xfrm>
            <a:off x="-3099440" y="2529348"/>
            <a:ext cx="1186951" cy="563899"/>
          </a:xfrm>
          <a:prstGeom prst="rect">
            <a:avLst/>
          </a:prstGeom>
          <a:solidFill>
            <a:schemeClr val="bg1">
              <a:alpha val="50000"/>
            </a:schemeClr>
          </a:solidFill>
        </p:spPr>
        <p:txBody>
          <a:bodyPr vert="horz" wrap="square" lIns="0" tIns="0" rIns="0" bIns="0" rtlCol="0">
            <a:noAutofit/>
          </a:bodyPr>
          <a:lstStyle/>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運転・保全・省エネ</a:t>
            </a:r>
            <a:endParaRPr lang="en-US" altLang="ja-JP"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建設・緑化</a:t>
            </a:r>
            <a:endParaRPr lang="en-US" altLang="ja-JP"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defRPr/>
            </a:pP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ソリューション提供</a:t>
            </a:r>
            <a:endParaRPr kumimoji="1" lang="ja-JP" altLang="en-US" sz="11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212" y="6817065"/>
            <a:ext cx="2133600" cy="3800475"/>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14067" y="1046230"/>
            <a:ext cx="4057557" cy="369332"/>
          </a:xfrm>
          <a:prstGeom prst="rect">
            <a:avLst/>
          </a:prstGeom>
          <a:noFill/>
        </p:spPr>
        <p:txBody>
          <a:bodyPr wrap="square" rtlCol="0">
            <a:spAutoFit/>
          </a:bodyPr>
          <a:lstStyle/>
          <a:p>
            <a:r>
              <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施設クラウドを活用した施設運営管理</a:t>
            </a:r>
          </a:p>
        </p:txBody>
      </p:sp>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DNG</a:t>
            </a:r>
            <a:r>
              <a:rPr lang="ja-JP" altLang="en-US" sz="1600" kern="0" dirty="0">
                <a:latin typeface="BIZ UDPゴシック" panose="020B0400000000000000" pitchFamily="50" charset="-128"/>
                <a:ea typeface="BIZ UDPゴシック" panose="020B0400000000000000" pitchFamily="50" charset="-128"/>
              </a:rPr>
              <a:t>工場</a:t>
            </a: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bg1"/>
                </a:solidFill>
                <a:latin typeface="BIZ UDPゴシック" panose="020B0400000000000000" pitchFamily="50" charset="-128"/>
                <a:ea typeface="BIZ UDPゴシック" panose="020B0400000000000000" pitchFamily="50" charset="-128"/>
              </a:rPr>
              <a:t>施設クラウド</a:t>
            </a:r>
            <a:endParaRPr lang="en-US" altLang="ja-JP" sz="1600" b="1" dirty="0">
              <a:solidFill>
                <a:schemeClr val="bg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rPr>
              <a:t>データの収集・蓄積→分析・加工→最適ソリューション</a:t>
            </a: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Output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個々の課題に</a:t>
            </a:r>
            <a:endParaRPr lang="en-US" altLang="ja-JP"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最適なソリューションを提供</a:t>
            </a:r>
          </a:p>
        </p:txBody>
      </p:sp>
      <p:pic>
        <p:nvPicPr>
          <p:cNvPr id="92" name="図 91"/>
          <p:cNvPicPr>
            <a:picLocks noChangeAspect="1"/>
          </p:cNvPicPr>
          <p:nvPr/>
        </p:nvPicPr>
        <p:blipFill rotWithShape="1">
          <a:blip r:embed="rId6"/>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FS</a:t>
            </a:r>
            <a:endParaRPr lang="ja-JP" altLang="en-US" sz="1600" kern="0" dirty="0">
              <a:latin typeface="BIZ UDPゴシック" panose="020B0400000000000000" pitchFamily="50" charset="-128"/>
              <a:ea typeface="BIZ UDPゴシック" panose="020B0400000000000000" pitchFamily="50" charset="-128"/>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Output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効率化、品質向上</a:t>
            </a: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algn="ctr"/>
            <a:r>
              <a:rPr lang="ja-JP" altLang="en-US" sz="1400" b="1" kern="0" dirty="0">
                <a:latin typeface="BIZ UDPゴシック" panose="020B0400000000000000" pitchFamily="50" charset="-128"/>
                <a:ea typeface="BIZ UDPゴシック" panose="020B0400000000000000" pitchFamily="50" charset="-128"/>
              </a:rPr>
              <a:t>サービス供給体制</a:t>
            </a: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FS</a:t>
            </a:r>
            <a:r>
              <a:rPr lang="ja-JP" altLang="en-US" sz="1200" b="1" kern="0" dirty="0">
                <a:latin typeface="BIZ UDPゴシック" panose="020B0400000000000000" pitchFamily="50" charset="-128"/>
                <a:ea typeface="BIZ UDPゴシック" panose="020B0400000000000000" pitchFamily="50" charset="-128"/>
              </a:rPr>
              <a:t>内製</a:t>
            </a:r>
            <a:endParaRPr lang="en-US" altLang="ja-JP" sz="1200" b="1" kern="0" dirty="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FS</a:t>
            </a:r>
            <a:r>
              <a:rPr lang="ja-JP" altLang="en-US" sz="1200" b="1" kern="0" dirty="0">
                <a:latin typeface="BIZ UDPゴシック" panose="020B0400000000000000" pitchFamily="50" charset="-128"/>
                <a:ea typeface="BIZ UDPゴシック" panose="020B0400000000000000" pitchFamily="50" charset="-128"/>
              </a:rPr>
              <a:t>仕入業者</a:t>
            </a: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DNG</a:t>
            </a:r>
            <a:r>
              <a:rPr lang="ja-JP" altLang="en-US" sz="1200" b="1" kern="0" dirty="0">
                <a:latin typeface="BIZ UDPゴシック" panose="020B0400000000000000" pitchFamily="50" charset="-128"/>
                <a:ea typeface="BIZ UDPゴシック" panose="020B0400000000000000" pitchFamily="50" charset="-128"/>
              </a:rPr>
              <a:t>内製</a:t>
            </a:r>
            <a:endParaRPr lang="en-US" altLang="ja-JP" sz="1200" b="1" kern="0" dirty="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DNG</a:t>
            </a:r>
            <a:r>
              <a:rPr lang="ja-JP" altLang="en-US" sz="1200" b="1" kern="0" dirty="0">
                <a:latin typeface="BIZ UDPゴシック" panose="020B0400000000000000" pitchFamily="50" charset="-128"/>
                <a:ea typeface="BIZ UDPゴシック" panose="020B0400000000000000" pitchFamily="50" charset="-128"/>
              </a:rPr>
              <a:t>仕入業者</a:t>
            </a:r>
          </a:p>
        </p:txBody>
      </p:sp>
      <p:pic>
        <p:nvPicPr>
          <p:cNvPr id="3" name="図 2"/>
          <p:cNvPicPr>
            <a:picLocks noChangeAspect="1"/>
          </p:cNvPicPr>
          <p:nvPr/>
        </p:nvPicPr>
        <p:blipFill>
          <a:blip r:embed="rId7"/>
          <a:stretch>
            <a:fillRect/>
          </a:stretch>
        </p:blipFill>
        <p:spPr>
          <a:xfrm>
            <a:off x="310889" y="1429761"/>
            <a:ext cx="4239898" cy="4180185"/>
          </a:xfrm>
          <a:prstGeom prst="rect">
            <a:avLst/>
          </a:prstGeom>
          <a:ln>
            <a:solidFill>
              <a:schemeClr val="tx1"/>
            </a:solidFill>
          </a:ln>
        </p:spPr>
      </p:pic>
    </p:spTree>
    <p:extLst>
      <p:ext uri="{BB962C8B-B14F-4D97-AF65-F5344CB8AC3E}">
        <p14:creationId xmlns:p14="http://schemas.microsoft.com/office/powerpoint/2010/main" val="715204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80F554CA-2BEA-3E4B-997B-FC51848F792A}" type="slidenum">
              <a:rPr lang="ja-JP" altLang="en-US" smtClean="0"/>
              <a:pPr/>
              <a:t>13</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415249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３、施設シェアードサービス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711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施設専門分野の</a:t>
            </a:r>
            <a:r>
              <a:rPr lang="ja-JP" altLang="en-US" sz="1600" b="1" dirty="0">
                <a:solidFill>
                  <a:srgbClr val="000000"/>
                </a:solidFill>
                <a:latin typeface="BIZ UDPゴシック" panose="020B0400000000000000" pitchFamily="50" charset="-128"/>
                <a:ea typeface="BIZ UDPゴシック" panose="020B0400000000000000" pitchFamily="50" charset="-128"/>
              </a:rPr>
              <a:t>施設管理から環境問題</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に最適なプラン・サービスを提供して</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の成長に貢献</a:t>
            </a: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施設専門 </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運転・保全・省エネ・工事・緑化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  分野を</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の課題や要望に応じてトータルサポート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4" name="グループ化 3"/>
          <p:cNvGrpSpPr/>
          <p:nvPr/>
        </p:nvGrpSpPr>
        <p:grpSpPr>
          <a:xfrm>
            <a:off x="4898522" y="1701595"/>
            <a:ext cx="3651041" cy="3040630"/>
            <a:chOff x="-5997198" y="1701724"/>
            <a:chExt cx="3103782" cy="2584866"/>
          </a:xfrm>
        </p:grpSpPr>
        <p:sp>
          <p:nvSpPr>
            <p:cNvPr id="19" name="楕円 18"/>
            <p:cNvSpPr/>
            <p:nvPr/>
          </p:nvSpPr>
          <p:spPr>
            <a:xfrm>
              <a:off x="-5524908" y="2008682"/>
              <a:ext cx="2153657" cy="2147648"/>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rgbClr val="DC0032"/>
                </a:solidFill>
                <a:effectLst>
                  <a:outerShdw blurRad="38100" dist="38100" dir="2700000" algn="tl">
                    <a:srgbClr val="000000">
                      <a:alpha val="43137"/>
                    </a:srgbClr>
                  </a:outerShdw>
                </a:effectLst>
              </a:endParaRPr>
            </a:p>
          </p:txBody>
        </p:sp>
        <p:sp>
          <p:nvSpPr>
            <p:cNvPr id="57" name="楕円 56">
              <a:extLst>
                <a:ext uri="{FF2B5EF4-FFF2-40B4-BE49-F238E27FC236}">
                  <a16:creationId xmlns:a16="http://schemas.microsoft.com/office/drawing/2014/main" id="{0C87EA33-8890-449F-B9B3-41AEE1716C39}"/>
                </a:ext>
              </a:extLst>
            </p:cNvPr>
            <p:cNvSpPr/>
            <p:nvPr/>
          </p:nvSpPr>
          <p:spPr>
            <a:xfrm>
              <a:off x="-4284207" y="171584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環境性</a:t>
              </a:r>
              <a:endParaRPr lang="en-US" altLang="ja-JP"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4" name="楕円 63">
              <a:extLst>
                <a:ext uri="{FF2B5EF4-FFF2-40B4-BE49-F238E27FC236}">
                  <a16:creationId xmlns:a16="http://schemas.microsoft.com/office/drawing/2014/main" id="{0C87EA33-8890-449F-B9B3-41AEE1716C39}"/>
                </a:ext>
              </a:extLst>
            </p:cNvPr>
            <p:cNvSpPr/>
            <p:nvPr/>
          </p:nvSpPr>
          <p:spPr>
            <a:xfrm>
              <a:off x="-5435787" y="170172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儲かる</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0C87EA33-8890-449F-B9B3-41AEE1716C39}"/>
                </a:ext>
              </a:extLst>
            </p:cNvPr>
            <p:cNvSpPr/>
            <p:nvPr/>
          </p:nvSpPr>
          <p:spPr>
            <a:xfrm>
              <a:off x="-5997198" y="262013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保全費</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適正化</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楕円 65">
              <a:extLst>
                <a:ext uri="{FF2B5EF4-FFF2-40B4-BE49-F238E27FC236}">
                  <a16:creationId xmlns:a16="http://schemas.microsoft.com/office/drawing/2014/main" id="{0C87EA33-8890-449F-B9B3-41AEE1716C39}"/>
                </a:ext>
              </a:extLst>
            </p:cNvPr>
            <p:cNvSpPr/>
            <p:nvPr/>
          </p:nvSpPr>
          <p:spPr>
            <a:xfrm>
              <a:off x="-5435787" y="354560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工事</a:t>
              </a:r>
              <a:endParaRPr lang="en-US" altLang="ja-JP"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安全</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8" name="楕円 67">
              <a:extLst>
                <a:ext uri="{FF2B5EF4-FFF2-40B4-BE49-F238E27FC236}">
                  <a16:creationId xmlns:a16="http://schemas.microsoft.com/office/drawing/2014/main" id="{0C87EA33-8890-449F-B9B3-41AEE1716C39}"/>
                </a:ext>
              </a:extLst>
            </p:cNvPr>
            <p:cNvSpPr/>
            <p:nvPr/>
          </p:nvSpPr>
          <p:spPr>
            <a:xfrm>
              <a:off x="-4284207" y="351985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法令</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遵守</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9" name="楕円 68">
              <a:extLst>
                <a:ext uri="{FF2B5EF4-FFF2-40B4-BE49-F238E27FC236}">
                  <a16:creationId xmlns:a16="http://schemas.microsoft.com/office/drawing/2014/main" id="{0C87EA33-8890-449F-B9B3-41AEE1716C39}"/>
                </a:ext>
              </a:extLst>
            </p:cNvPr>
            <p:cNvSpPr/>
            <p:nvPr/>
          </p:nvSpPr>
          <p:spPr>
            <a:xfrm>
              <a:off x="-3755214" y="265405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生産性</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304055" y="2632780"/>
              <a:ext cx="1739631" cy="70643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endParaRPr lang="en-US" altLang="ja-JP"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提供価値</a:t>
              </a:r>
              <a:endParaRPr kumimoji="1" lang="ja-JP" altLang="en-US" b="1" i="0" u="sng" strike="noStrike" kern="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sp>
        <p:nvSpPr>
          <p:cNvPr id="74" name="正方形/長方形 73"/>
          <p:cNvSpPr/>
          <p:nvPr/>
        </p:nvSpPr>
        <p:spPr>
          <a:xfrm>
            <a:off x="282387" y="1510183"/>
            <a:ext cx="3960225" cy="1302921"/>
          </a:xfrm>
          <a:prstGeom prst="rect">
            <a:avLst/>
          </a:prstGeom>
        </p:spPr>
        <p:txBody>
          <a:bodyPr wrap="square">
            <a:spAutoFit/>
          </a:bodyPr>
          <a:lstStyle/>
          <a:p>
            <a:pPr lvl="0">
              <a:defRPr/>
            </a:pP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課題</a:t>
            </a: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保有する施設設備の増加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a:solidFill>
                  <a:srgbClr val="000000"/>
                </a:solidFill>
                <a:latin typeface="BIZ UDPゴシック" panose="020B0400000000000000" pitchFamily="50" charset="-128"/>
                <a:ea typeface="BIZ UDPゴシック" panose="020B0400000000000000" pitchFamily="50" charset="-128"/>
              </a:rPr>
              <a:t>　　　　→点在・条件や課題多様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・運用が複雑・人手不足</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・ランニングコスト増加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8" y="1084289"/>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課題と目的</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7" y="1084289"/>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解決策</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333916" y="3187687"/>
            <a:ext cx="2751933" cy="2308897"/>
          </a:xfrm>
          <a:prstGeom prst="rect">
            <a:avLst/>
          </a:prstGeom>
        </p:spPr>
      </p:pic>
      <p:sp>
        <p:nvSpPr>
          <p:cNvPr id="108" name="テキスト ボックス 107"/>
          <p:cNvSpPr txBox="1"/>
          <p:nvPr/>
        </p:nvSpPr>
        <p:spPr>
          <a:xfrm>
            <a:off x="369602" y="2905320"/>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573420" y="3282435"/>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420766" y="4027673"/>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489915" y="4467207"/>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エネルギー需給の質</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4614567" y="4832736"/>
            <a:ext cx="43893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で培った総合的なＦＭノウハウによる</a:t>
            </a:r>
            <a:endParaRPr kumimoji="1" lang="en-US" altLang="ja-JP"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a:t>
            </a:r>
            <a:r>
              <a:rPr lang="ja-JP" altLang="en-US" b="1" dirty="0">
                <a:solidFill>
                  <a:srgbClr val="000000"/>
                </a:solidFill>
                <a:latin typeface="BIZ UDPゴシック" panose="020B0400000000000000" pitchFamily="50" charset="-128"/>
                <a:ea typeface="BIZ UDPゴシック" panose="020B0400000000000000" pitchFamily="50" charset="-128"/>
              </a:rPr>
              <a:t>管理から環境問題 ⇒</a:t>
            </a:r>
            <a:r>
              <a:rPr lang="en-US" altLang="ja-JP" b="1" dirty="0">
                <a:solidFill>
                  <a:srgbClr val="000000"/>
                </a:solidFill>
                <a:latin typeface="BIZ UDPゴシック" panose="020B0400000000000000" pitchFamily="50" charset="-128"/>
                <a:ea typeface="BIZ UDPゴシック" panose="020B0400000000000000" pitchFamily="50" charset="-128"/>
              </a:rPr>
              <a:t>SQCD</a:t>
            </a:r>
            <a:r>
              <a:rPr lang="ja-JP" altLang="en-US" b="1" dirty="0">
                <a:solidFill>
                  <a:srgbClr val="000000"/>
                </a:solidFill>
                <a:latin typeface="BIZ UDPゴシック" panose="020B0400000000000000" pitchFamily="50" charset="-128"/>
                <a:ea typeface="BIZ UDPゴシック" panose="020B0400000000000000" pitchFamily="50" charset="-128"/>
              </a:rPr>
              <a:t>に貢献</a:t>
            </a:r>
            <a:endPar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920103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a:latin typeface="BIZ UDPゴシック" panose="020B0400000000000000" pitchFamily="50" charset="-128"/>
                <a:ea typeface="BIZ UDPゴシック" panose="020B0400000000000000" pitchFamily="50" charset="-128"/>
              </a:rPr>
              <a:t>参考）施設クラウドシステム構築 </a:t>
            </a:r>
            <a:r>
              <a:rPr lang="ja-JP" altLang="en-US" dirty="0" err="1">
                <a:latin typeface="BIZ UDPゴシック" panose="020B0400000000000000" pitchFamily="50" charset="-128"/>
                <a:ea typeface="BIZ UDPゴシック" panose="020B0400000000000000" pitchFamily="50" charset="-128"/>
              </a:rPr>
              <a:t>ー</a:t>
            </a:r>
            <a:r>
              <a:rPr lang="ja-JP" altLang="en-US" dirty="0">
                <a:latin typeface="BIZ UDPゴシック" panose="020B0400000000000000" pitchFamily="50" charset="-128"/>
                <a:ea typeface="BIZ UDPゴシック" panose="020B0400000000000000" pitchFamily="50" charset="-128"/>
              </a:rPr>
              <a:t> 神星工業段階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lvl="0" algn="ctr">
              <a:defRPr/>
            </a:pP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構築</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コスト</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クラウド側：構築費</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980</a:t>
            </a:r>
            <a:r>
              <a:rPr lang="ja-JP" altLang="en-US" sz="1600" b="1" dirty="0">
                <a:solidFill>
                  <a:srgbClr val="000000"/>
                </a:solidFill>
                <a:latin typeface="BIZ UDPゴシック" panose="020B0400000000000000" pitchFamily="50" charset="-128"/>
                <a:ea typeface="BIZ UDPゴシック" panose="020B0400000000000000" pitchFamily="50" charset="-128"/>
              </a:rPr>
              <a:t>千円＋月額使用料、工場側：工事費＋</a:t>
            </a:r>
            <a:r>
              <a:rPr lang="en-US" altLang="ja-JP" sz="1600" b="1" dirty="0">
                <a:solidFill>
                  <a:srgbClr val="000000"/>
                </a:solidFill>
                <a:latin typeface="BIZ UDPゴシック" panose="020B0400000000000000" pitchFamily="50" charset="-128"/>
                <a:ea typeface="BIZ UDPゴシック" panose="020B0400000000000000" pitchFamily="50" charset="-128"/>
              </a:rPr>
              <a:t>LTE</a:t>
            </a:r>
            <a:r>
              <a:rPr lang="ja-JP" altLang="en-US" sz="1600" b="1" dirty="0">
                <a:solidFill>
                  <a:srgbClr val="000000"/>
                </a:solidFill>
                <a:latin typeface="BIZ UDPゴシック" panose="020B0400000000000000" pitchFamily="50" charset="-128"/>
                <a:ea typeface="BIZ UDPゴシック" panose="020B0400000000000000" pitchFamily="50" charset="-128"/>
              </a:rPr>
              <a:t>月額使用料</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②</a:t>
            </a:r>
            <a:r>
              <a:rPr lang="en-US" altLang="ja-JP" sz="1400" b="1" dirty="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a:solidFill>
                  <a:srgbClr val="000000"/>
                </a:solidFill>
                <a:latin typeface="BIZ UDPゴシック" panose="020B0400000000000000" pitchFamily="50" charset="-128"/>
                <a:ea typeface="BIZ UDPゴシック" panose="020B0400000000000000" pitchFamily="50" charset="-128"/>
              </a:rPr>
              <a:t>IoT</a:t>
            </a:r>
            <a:r>
              <a:rPr lang="ja-JP" altLang="en-US" sz="1400" b="1" dirty="0">
                <a:solidFill>
                  <a:srgbClr val="000000"/>
                </a:solidFill>
                <a:latin typeface="BIZ UDPゴシック" panose="020B0400000000000000" pitchFamily="50" charset="-128"/>
                <a:ea typeface="BIZ UDPゴシック" panose="020B0400000000000000" pitchFamily="50" charset="-128"/>
              </a:rPr>
              <a:t>・</a:t>
            </a:r>
            <a:r>
              <a:rPr lang="en-US" altLang="ja-JP" sz="1400" b="1" dirty="0">
                <a:solidFill>
                  <a:srgbClr val="000000"/>
                </a:solidFill>
                <a:latin typeface="BIZ UDPゴシック" panose="020B0400000000000000" pitchFamily="50" charset="-128"/>
                <a:ea typeface="BIZ UDPゴシック" panose="020B0400000000000000" pitchFamily="50" charset="-128"/>
              </a:rPr>
              <a:t>AI</a:t>
            </a:r>
            <a:r>
              <a:rPr lang="ja-JP" altLang="en-US" sz="1400" b="1" dirty="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a:solidFill>
                  <a:srgbClr val="000000"/>
                </a:solidFill>
                <a:latin typeface="BIZ UDPゴシック" panose="020B0400000000000000" pitchFamily="50" charset="-128"/>
                <a:ea typeface="BIZ UDPゴシック" panose="020B0400000000000000" pitchFamily="50" charset="-128"/>
              </a:rPr>
              <a:t>　　</a:t>
            </a:r>
            <a:r>
              <a:rPr lang="ja-JP" altLang="en-US" sz="1100" b="1" dirty="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a:solidFill>
                  <a:srgbClr val="000000"/>
                </a:solidFill>
                <a:latin typeface="BIZ UDPゴシック" panose="020B0400000000000000" pitchFamily="50" charset="-128"/>
                <a:ea typeface="BIZ UDPゴシック" panose="020B0400000000000000" pitchFamily="50" charset="-128"/>
              </a:rPr>
              <a:t>10</a:t>
            </a:r>
            <a:r>
              <a:rPr lang="ja-JP" altLang="en-US" sz="1100" b="1" dirty="0">
                <a:solidFill>
                  <a:srgbClr val="000000"/>
                </a:solidFill>
                <a:latin typeface="BIZ UDPゴシック" panose="020B0400000000000000" pitchFamily="50" charset="-128"/>
                <a:ea typeface="BIZ UDPゴシック" panose="020B0400000000000000" pitchFamily="50" charset="-128"/>
              </a:rPr>
              <a:t>万円～</a:t>
            </a:r>
            <a:r>
              <a:rPr lang="en-US" altLang="ja-JP" sz="1100" b="1" dirty="0">
                <a:solidFill>
                  <a:srgbClr val="000000"/>
                </a:solidFill>
                <a:latin typeface="BIZ UDPゴシック" panose="020B0400000000000000" pitchFamily="50" charset="-128"/>
                <a:ea typeface="BIZ UDPゴシック" panose="020B0400000000000000" pitchFamily="50" charset="-128"/>
              </a:rPr>
              <a:t>/</a:t>
            </a:r>
            <a:r>
              <a:rPr lang="ja-JP" altLang="en-US" sz="1100" b="1" dirty="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a:solidFill>
                  <a:srgbClr val="000000"/>
                </a:solidFill>
                <a:latin typeface="BIZ UDPゴシック" panose="020B0400000000000000" pitchFamily="50" charset="-128"/>
                <a:ea typeface="BIZ UDPゴシック" panose="020B0400000000000000" pitchFamily="50" charset="-128"/>
              </a:rPr>
              <a:t>1.5</a:t>
            </a:r>
            <a:r>
              <a:rPr lang="ja-JP" altLang="en-US" sz="1200" b="1" dirty="0">
                <a:solidFill>
                  <a:srgbClr val="000000"/>
                </a:solidFill>
                <a:latin typeface="BIZ UDPゴシック" panose="020B0400000000000000" pitchFamily="50" charset="-128"/>
                <a:ea typeface="BIZ UDPゴシック" panose="020B0400000000000000" pitchFamily="50" charset="-128"/>
              </a:rPr>
              <a:t>万円～</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a:t>
            </a:r>
            <a:r>
              <a:rPr lang="ja-JP" altLang="en-US" sz="1400" kern="0" dirty="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5549917"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ソリューション・シェアードサービスを支える情報システム</a:t>
            </a: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239"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a:latin typeface="BIZ UDPゴシック" panose="020B0400000000000000" pitchFamily="50" charset="-128"/>
                <a:ea typeface="BIZ UDPゴシック" panose="020B0400000000000000" pitchFamily="50" charset="-128"/>
              </a:rPr>
              <a:t>・照明</a:t>
            </a:r>
            <a:endParaRPr lang="en-US" altLang="ja-JP" sz="900" b="1" noProof="0" dirty="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a:latin typeface="BIZ UDPゴシック" panose="020B0400000000000000" pitchFamily="50" charset="-128"/>
                <a:ea typeface="BIZ UDPゴシック" panose="020B0400000000000000" pitchFamily="50" charset="-128"/>
              </a:rPr>
              <a:t>・熱源</a:t>
            </a:r>
            <a:endParaRPr lang="en-US" altLang="ja-JP" sz="900" b="1" noProof="0" dirty="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000000"/>
                </a:solidFill>
                <a:latin typeface="BIZ UDPゴシック" panose="020B0400000000000000" pitchFamily="50" charset="-128"/>
                <a:ea typeface="BIZ UDPゴシック" panose="020B0400000000000000" pitchFamily="50" charset="-128"/>
              </a:rPr>
              <a:t>■提供機能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①</a:t>
            </a: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4688831" y="988983"/>
            <a:ext cx="4222261"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0" name="右矢印 69"/>
          <p:cNvSpPr/>
          <p:nvPr/>
        </p:nvSpPr>
        <p:spPr>
          <a:xfrm>
            <a:off x="5757783" y="3048425"/>
            <a:ext cx="2915026" cy="171532"/>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6" name="右矢印 55"/>
          <p:cNvSpPr/>
          <p:nvPr/>
        </p:nvSpPr>
        <p:spPr>
          <a:xfrm>
            <a:off x="5759594" y="2505856"/>
            <a:ext cx="2612147" cy="214601"/>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5" name="右矢印 54"/>
          <p:cNvSpPr/>
          <p:nvPr/>
        </p:nvSpPr>
        <p:spPr>
          <a:xfrm>
            <a:off x="5766204" y="2262191"/>
            <a:ext cx="1294225" cy="185596"/>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2" name="タイトル 1"/>
          <p:cNvSpPr>
            <a:spLocks noGrp="1"/>
          </p:cNvSpPr>
          <p:nvPr>
            <p:ph type="title"/>
          </p:nvPr>
        </p:nvSpPr>
        <p:spPr>
          <a:xfrm>
            <a:off x="4231" y="153093"/>
            <a:ext cx="9135541" cy="353616"/>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参考）空圧機</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31" name="タイトル 1"/>
          <p:cNvSpPr txBox="1">
            <a:spLocks/>
          </p:cNvSpPr>
          <p:nvPr/>
        </p:nvSpPr>
        <p:spPr>
          <a:xfrm>
            <a:off x="4644539"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２</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ソリューションモデル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正方形/長方形 2"/>
          <p:cNvSpPr/>
          <p:nvPr/>
        </p:nvSpPr>
        <p:spPr>
          <a:xfrm>
            <a:off x="4528393" y="976352"/>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①メーカ推奨整備から</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FS</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提案周期へ変更</a:t>
            </a:r>
          </a:p>
        </p:txBody>
      </p:sp>
      <p:graphicFrame>
        <p:nvGraphicFramePr>
          <p:cNvPr id="21" name="表 20"/>
          <p:cNvGraphicFramePr>
            <a:graphicFrameLocks noGrp="1"/>
          </p:cNvGraphicFramePr>
          <p:nvPr/>
        </p:nvGraphicFramePr>
        <p:xfrm>
          <a:off x="5759593" y="1853788"/>
          <a:ext cx="2612148" cy="131958"/>
        </p:xfrm>
        <a:graphic>
          <a:graphicData uri="http://schemas.openxmlformats.org/drawingml/2006/table">
            <a:tbl>
              <a:tblPr firstRow="1" bandRow="1">
                <a:tableStyleId>{5C22544A-7EE6-4342-B048-85BDC9FD1C3A}</a:tableStyleId>
              </a:tblPr>
              <a:tblGrid>
                <a:gridCol w="435358">
                  <a:extLst>
                    <a:ext uri="{9D8B030D-6E8A-4147-A177-3AD203B41FA5}">
                      <a16:colId xmlns:a16="http://schemas.microsoft.com/office/drawing/2014/main" val="2753476788"/>
                    </a:ext>
                  </a:extLst>
                </a:gridCol>
                <a:gridCol w="435358">
                  <a:extLst>
                    <a:ext uri="{9D8B030D-6E8A-4147-A177-3AD203B41FA5}">
                      <a16:colId xmlns:a16="http://schemas.microsoft.com/office/drawing/2014/main" val="1095478270"/>
                    </a:ext>
                  </a:extLst>
                </a:gridCol>
                <a:gridCol w="435358">
                  <a:extLst>
                    <a:ext uri="{9D8B030D-6E8A-4147-A177-3AD203B41FA5}">
                      <a16:colId xmlns:a16="http://schemas.microsoft.com/office/drawing/2014/main" val="1466518755"/>
                    </a:ext>
                  </a:extLst>
                </a:gridCol>
                <a:gridCol w="435358">
                  <a:extLst>
                    <a:ext uri="{9D8B030D-6E8A-4147-A177-3AD203B41FA5}">
                      <a16:colId xmlns:a16="http://schemas.microsoft.com/office/drawing/2014/main" val="622312481"/>
                    </a:ext>
                  </a:extLst>
                </a:gridCol>
                <a:gridCol w="435358">
                  <a:extLst>
                    <a:ext uri="{9D8B030D-6E8A-4147-A177-3AD203B41FA5}">
                      <a16:colId xmlns:a16="http://schemas.microsoft.com/office/drawing/2014/main" val="3871387763"/>
                    </a:ext>
                  </a:extLst>
                </a:gridCol>
                <a:gridCol w="435358">
                  <a:extLst>
                    <a:ext uri="{9D8B030D-6E8A-4147-A177-3AD203B41FA5}">
                      <a16:colId xmlns:a16="http://schemas.microsoft.com/office/drawing/2014/main" val="3373565134"/>
                    </a:ext>
                  </a:extLst>
                </a:gridCol>
              </a:tblGrid>
              <a:tr h="131958">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4642734" y="2026175"/>
            <a:ext cx="1145162"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メーカ</a:t>
            </a:r>
          </a:p>
        </p:txBody>
      </p:sp>
      <p:sp>
        <p:nvSpPr>
          <p:cNvPr id="45" name="正方形/長方形 44"/>
          <p:cNvSpPr/>
          <p:nvPr/>
        </p:nvSpPr>
        <p:spPr>
          <a:xfrm>
            <a:off x="8360213" y="1511536"/>
            <a:ext cx="562408"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5613968" y="1515420"/>
            <a:ext cx="2926677"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5766204" y="2035933"/>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49" name="正方形/長方形 48"/>
          <p:cNvSpPr/>
          <p:nvPr/>
        </p:nvSpPr>
        <p:spPr>
          <a:xfrm>
            <a:off x="4681327" y="2896468"/>
            <a:ext cx="1145162"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7453764" y="1291528"/>
            <a:ext cx="1399448" cy="399740"/>
          </a:xfrm>
          <a:prstGeom prst="rect">
            <a:avLst/>
          </a:prstGeom>
        </p:spPr>
        <p:txBody>
          <a:bodyPr wrap="square">
            <a:spAutoFit/>
          </a:bodyPr>
          <a:lstStyle/>
          <a:p>
            <a:pPr algn="ctr" defTabSz="913577">
              <a:lnSpc>
                <a:spcPts val="2398"/>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20</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5404393" y="1908269"/>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58" name="正方形/長方形 57"/>
          <p:cNvSpPr/>
          <p:nvPr/>
        </p:nvSpPr>
        <p:spPr>
          <a:xfrm>
            <a:off x="5799425" y="212424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0" name="正方形/長方形 59"/>
          <p:cNvSpPr/>
          <p:nvPr/>
        </p:nvSpPr>
        <p:spPr>
          <a:xfrm>
            <a:off x="6086093" y="238186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6</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3" name="正方形/長方形 62"/>
          <p:cNvSpPr/>
          <p:nvPr/>
        </p:nvSpPr>
        <p:spPr>
          <a:xfrm>
            <a:off x="2252021" y="2154614"/>
            <a:ext cx="1627609"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【LC</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5</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5759593" y="2827791"/>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68" name="正方形/長方形 67"/>
          <p:cNvSpPr/>
          <p:nvPr/>
        </p:nvSpPr>
        <p:spPr>
          <a:xfrm>
            <a:off x="6429779" y="2716055"/>
            <a:ext cx="1900567" cy="399740"/>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実績周期まで延長</a:t>
            </a:r>
          </a:p>
        </p:txBody>
      </p:sp>
      <p:pic>
        <p:nvPicPr>
          <p:cNvPr id="24" name="図 23"/>
          <p:cNvPicPr>
            <a:picLocks noChangeAspect="1"/>
          </p:cNvPicPr>
          <p:nvPr/>
        </p:nvPicPr>
        <p:blipFill rotWithShape="1">
          <a:blip r:embed="rId3"/>
          <a:srcRect l="75400" t="10880" r="6463" b="77846"/>
          <a:stretch/>
        </p:blipFill>
        <p:spPr>
          <a:xfrm>
            <a:off x="6779479" y="3397683"/>
            <a:ext cx="643720" cy="400150"/>
          </a:xfrm>
          <a:prstGeom prst="rect">
            <a:avLst/>
          </a:prstGeom>
        </p:spPr>
      </p:pic>
      <p:sp>
        <p:nvSpPr>
          <p:cNvPr id="69" name="正方形/長方形 68"/>
          <p:cNvSpPr/>
          <p:nvPr/>
        </p:nvSpPr>
        <p:spPr>
          <a:xfrm>
            <a:off x="7296312" y="3372341"/>
            <a:ext cx="1836809" cy="450988"/>
          </a:xfrm>
          <a:prstGeom prst="rect">
            <a:avLst/>
          </a:prstGeom>
        </p:spPr>
        <p:txBody>
          <a:bodyPr wrap="square">
            <a:spAutoFit/>
          </a:bodyPr>
          <a:lstStyle/>
          <a:p>
            <a:pPr defTabSz="913577">
              <a:lnSpc>
                <a:spcPts val="1399"/>
              </a:lnSpc>
              <a:defRPr/>
            </a:pP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品質担保</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p>
          <a:p>
            <a:pPr defTabSz="913577">
              <a:lnSpc>
                <a:spcPts val="1399"/>
              </a:lnSpc>
              <a:defRPr/>
            </a:pPr>
            <a:r>
              <a:rPr lang="ja-JP" altLang="en-US" sz="1049" b="1" kern="0" dirty="0">
                <a:solidFill>
                  <a:srgbClr val="DC0032"/>
                </a:solidFill>
                <a:latin typeface="BIZ UDPゴシック" panose="020B0400000000000000" pitchFamily="50" charset="-128"/>
                <a:ea typeface="BIZ UDPゴシック" panose="020B0400000000000000" pitchFamily="50" charset="-128"/>
              </a:rPr>
              <a:t>流量</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電力⇒センシング</a:t>
            </a:r>
          </a:p>
        </p:txBody>
      </p:sp>
      <p:sp>
        <p:nvSpPr>
          <p:cNvPr id="71" name="正方形/長方形 70"/>
          <p:cNvSpPr/>
          <p:nvPr/>
        </p:nvSpPr>
        <p:spPr>
          <a:xfrm>
            <a:off x="5412283" y="2677044"/>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25" name="下矢印 24"/>
          <p:cNvSpPr/>
          <p:nvPr/>
        </p:nvSpPr>
        <p:spPr>
          <a:xfrm>
            <a:off x="5052276" y="2595629"/>
            <a:ext cx="395896" cy="336729"/>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4" name="正方形/長方形 73"/>
          <p:cNvSpPr/>
          <p:nvPr/>
        </p:nvSpPr>
        <p:spPr>
          <a:xfrm>
            <a:off x="4581585" y="3930458"/>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②</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流保全計画での見える化</a:t>
            </a:r>
          </a:p>
        </p:txBody>
      </p:sp>
      <p:pic>
        <p:nvPicPr>
          <p:cNvPr id="4" name="図 3"/>
          <p:cNvPicPr>
            <a:picLocks noChangeAspect="1"/>
          </p:cNvPicPr>
          <p:nvPr/>
        </p:nvPicPr>
        <p:blipFill rotWithShape="1">
          <a:blip r:embed="rId4"/>
          <a:srcRect b="6036"/>
          <a:stretch/>
        </p:blipFill>
        <p:spPr>
          <a:xfrm>
            <a:off x="4960573" y="4330198"/>
            <a:ext cx="1961344" cy="1036163"/>
          </a:xfrm>
          <a:prstGeom prst="rect">
            <a:avLst/>
          </a:prstGeom>
          <a:ln>
            <a:solidFill>
              <a:schemeClr val="accent1"/>
            </a:solidFill>
          </a:ln>
        </p:spPr>
      </p:pic>
      <p:sp>
        <p:nvSpPr>
          <p:cNvPr id="61" name="正方形/長方形 60"/>
          <p:cNvSpPr/>
          <p:nvPr/>
        </p:nvSpPr>
        <p:spPr>
          <a:xfrm>
            <a:off x="4581585" y="5453715"/>
            <a:ext cx="3865613"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③効率の逸脱監視への取組み</a:t>
            </a:r>
          </a:p>
        </p:txBody>
      </p:sp>
      <p:pic>
        <p:nvPicPr>
          <p:cNvPr id="5" name="図 4"/>
          <p:cNvPicPr>
            <a:picLocks noChangeAspect="1"/>
          </p:cNvPicPr>
          <p:nvPr/>
        </p:nvPicPr>
        <p:blipFill>
          <a:blip r:embed="rId5"/>
          <a:stretch>
            <a:fillRect/>
          </a:stretch>
        </p:blipFill>
        <p:spPr>
          <a:xfrm>
            <a:off x="8108426" y="5656396"/>
            <a:ext cx="658907" cy="428741"/>
          </a:xfrm>
          <a:prstGeom prst="rect">
            <a:avLst/>
          </a:prstGeom>
          <a:ln>
            <a:solidFill>
              <a:schemeClr val="accent1"/>
            </a:solidFill>
          </a:ln>
        </p:spPr>
      </p:pic>
      <p:sp>
        <p:nvSpPr>
          <p:cNvPr id="64" name="正方形/長方形 63"/>
          <p:cNvSpPr/>
          <p:nvPr/>
        </p:nvSpPr>
        <p:spPr>
          <a:xfrm>
            <a:off x="4641277" y="5824584"/>
            <a:ext cx="3672760" cy="245993"/>
          </a:xfrm>
          <a:prstGeom prst="rect">
            <a:avLst/>
          </a:prstGeom>
        </p:spPr>
        <p:txBody>
          <a:bodyPr wrap="square">
            <a:spAutoFit/>
          </a:bodyPr>
          <a:lstStyle/>
          <a:p>
            <a:pPr algn="ctr" defTabSz="913577">
              <a:lnSpc>
                <a:spcPts val="1199"/>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IT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EBM</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見極めロジック開発</a:t>
            </a:r>
          </a:p>
        </p:txBody>
      </p:sp>
      <p:pic>
        <p:nvPicPr>
          <p:cNvPr id="6" name="図 5"/>
          <p:cNvPicPr>
            <a:picLocks noChangeAspect="1"/>
          </p:cNvPicPr>
          <p:nvPr/>
        </p:nvPicPr>
        <p:blipFill>
          <a:blip r:embed="rId6"/>
          <a:stretch>
            <a:fillRect/>
          </a:stretch>
        </p:blipFill>
        <p:spPr>
          <a:xfrm>
            <a:off x="7812936" y="3892228"/>
            <a:ext cx="560671" cy="441473"/>
          </a:xfrm>
          <a:prstGeom prst="rect">
            <a:avLst/>
          </a:prstGeom>
        </p:spPr>
      </p:pic>
      <p:pic>
        <p:nvPicPr>
          <p:cNvPr id="65" name="図 64"/>
          <p:cNvPicPr>
            <a:picLocks noChangeAspect="1"/>
          </p:cNvPicPr>
          <p:nvPr/>
        </p:nvPicPr>
        <p:blipFill>
          <a:blip r:embed="rId6"/>
          <a:stretch>
            <a:fillRect/>
          </a:stretch>
        </p:blipFill>
        <p:spPr>
          <a:xfrm>
            <a:off x="7986772" y="5176086"/>
            <a:ext cx="560671" cy="441473"/>
          </a:xfrm>
          <a:prstGeom prst="rect">
            <a:avLst/>
          </a:prstGeom>
        </p:spPr>
      </p:pic>
      <p:sp>
        <p:nvSpPr>
          <p:cNvPr id="75" name="正方形/長方形 74"/>
          <p:cNvSpPr/>
          <p:nvPr/>
        </p:nvSpPr>
        <p:spPr>
          <a:xfrm>
            <a:off x="259588" y="988983"/>
            <a:ext cx="4300212"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7" name="タイトル 1"/>
          <p:cNvSpPr txBox="1">
            <a:spLocks/>
          </p:cNvSpPr>
          <p:nvPr/>
        </p:nvSpPr>
        <p:spPr>
          <a:xfrm>
            <a:off x="309344"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１</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レポート診断モデル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583" y="1416311"/>
            <a:ext cx="996655" cy="996655"/>
          </a:xfrm>
          <a:prstGeom prst="rect">
            <a:avLst/>
          </a:prstGeom>
        </p:spPr>
      </p:pic>
      <p:sp>
        <p:nvSpPr>
          <p:cNvPr id="26" name="右矢印 25"/>
          <p:cNvSpPr/>
          <p:nvPr/>
        </p:nvSpPr>
        <p:spPr>
          <a:xfrm>
            <a:off x="1579984" y="1625456"/>
            <a:ext cx="266453" cy="33836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8" name="正方形/長方形 77"/>
          <p:cNvSpPr/>
          <p:nvPr/>
        </p:nvSpPr>
        <p:spPr>
          <a:xfrm>
            <a:off x="470410" y="1293314"/>
            <a:ext cx="97250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3981" y="1408675"/>
            <a:ext cx="490124" cy="857716"/>
          </a:xfrm>
          <a:prstGeom prst="rect">
            <a:avLst/>
          </a:prstGeom>
        </p:spPr>
      </p:pic>
      <p:pic>
        <p:nvPicPr>
          <p:cNvPr id="29" name="図 28"/>
          <p:cNvPicPr>
            <a:picLocks noChangeAspect="1"/>
          </p:cNvPicPr>
          <p:nvPr/>
        </p:nvPicPr>
        <p:blipFill>
          <a:blip r:embed="rId9"/>
          <a:stretch>
            <a:fillRect/>
          </a:stretch>
        </p:blipFill>
        <p:spPr>
          <a:xfrm>
            <a:off x="7092945" y="4324663"/>
            <a:ext cx="694237" cy="1144419"/>
          </a:xfrm>
          <a:prstGeom prst="rect">
            <a:avLst/>
          </a:prstGeom>
        </p:spPr>
      </p:pic>
      <p:sp>
        <p:nvSpPr>
          <p:cNvPr id="90" name="正方形/長方形 89"/>
          <p:cNvSpPr/>
          <p:nvPr/>
        </p:nvSpPr>
        <p:spPr>
          <a:xfrm>
            <a:off x="7647405" y="4590506"/>
            <a:ext cx="1333265" cy="502237"/>
          </a:xfrm>
          <a:prstGeom prst="rect">
            <a:avLst/>
          </a:prstGeom>
        </p:spPr>
        <p:txBody>
          <a:bodyPr wrap="square">
            <a:spAutoFit/>
          </a:bodyPr>
          <a:lstStyle/>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6089346" y="1920924"/>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600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2" name="正方形/長方形 91"/>
          <p:cNvSpPr/>
          <p:nvPr/>
        </p:nvSpPr>
        <p:spPr>
          <a:xfrm>
            <a:off x="4540024" y="2235645"/>
            <a:ext cx="1491479"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93" name="正方形/長方形 92"/>
          <p:cNvSpPr/>
          <p:nvPr/>
        </p:nvSpPr>
        <p:spPr>
          <a:xfrm>
            <a:off x="6969871" y="2132429"/>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4" name="正方形/長方形 93"/>
          <p:cNvSpPr/>
          <p:nvPr/>
        </p:nvSpPr>
        <p:spPr>
          <a:xfrm>
            <a:off x="8228926" y="2408996"/>
            <a:ext cx="823935" cy="450988"/>
          </a:xfrm>
          <a:prstGeom prst="rect">
            <a:avLst/>
          </a:prstGeom>
        </p:spPr>
        <p:txBody>
          <a:bodyPr wrap="square">
            <a:spAutoFit/>
          </a:bodyPr>
          <a:lstStyle/>
          <a:p>
            <a:pPr algn="ctr" defTabSz="913577">
              <a:lnSpc>
                <a:spcPts val="1399"/>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2,400</a:t>
            </a:r>
          </a:p>
          <a:p>
            <a:pPr algn="ctr" defTabSz="913577">
              <a:lnSpc>
                <a:spcPts val="1399"/>
              </a:lnSpc>
              <a:defRPr/>
            </a:pP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pic>
        <p:nvPicPr>
          <p:cNvPr id="30" name="図 29"/>
          <p:cNvPicPr>
            <a:picLocks noChangeAspect="1"/>
          </p:cNvPicPr>
          <p:nvPr/>
        </p:nvPicPr>
        <p:blipFill rotWithShape="1">
          <a:blip r:embed="rId10"/>
          <a:srcRect r="37843"/>
          <a:stretch/>
        </p:blipFill>
        <p:spPr>
          <a:xfrm>
            <a:off x="2365443" y="1337368"/>
            <a:ext cx="1972172" cy="991249"/>
          </a:xfrm>
          <a:prstGeom prst="rect">
            <a:avLst/>
          </a:prstGeom>
          <a:ln>
            <a:solidFill>
              <a:schemeClr val="accent1"/>
            </a:solidFill>
          </a:ln>
        </p:spPr>
      </p:pic>
      <p:sp>
        <p:nvSpPr>
          <p:cNvPr id="98" name="正方形/長方形 97"/>
          <p:cNvSpPr/>
          <p:nvPr/>
        </p:nvSpPr>
        <p:spPr>
          <a:xfrm>
            <a:off x="2659136" y="1114856"/>
            <a:ext cx="127481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レポート報告</a:t>
            </a:r>
          </a:p>
        </p:txBody>
      </p:sp>
      <p:sp>
        <p:nvSpPr>
          <p:cNvPr id="99" name="正方形/長方形 98"/>
          <p:cNvSpPr/>
          <p:nvPr/>
        </p:nvSpPr>
        <p:spPr>
          <a:xfrm>
            <a:off x="383586" y="2487122"/>
            <a:ext cx="4199498" cy="2172942"/>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非稼働時状況月報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受電別　電力デマンド月報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5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33678" y="5693957"/>
            <a:ext cx="3940854" cy="353616"/>
          </a:xfrm>
          <a:prstGeom prst="roundRect">
            <a:avLst/>
          </a:prstGeom>
          <a:solidFill>
            <a:schemeClr val="bg1"/>
          </a:solidFill>
          <a:ln>
            <a:solidFill>
              <a:schemeClr val="tx1"/>
            </a:solidFill>
          </a:ln>
        </p:spPr>
        <p:txBody>
          <a:bodyPr vert="horz" wrap="square" lIns="0" tIns="35967"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defTabSz="913577"/>
            <a:r>
              <a:rPr lang="en-US" altLang="ja-JP" sz="1599"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599" kern="0" dirty="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p>
        </p:txBody>
      </p:sp>
      <p:sp>
        <p:nvSpPr>
          <p:cNvPr id="102" name="正方形/長方形 101"/>
          <p:cNvSpPr/>
          <p:nvPr/>
        </p:nvSpPr>
        <p:spPr>
          <a:xfrm>
            <a:off x="414810" y="4634076"/>
            <a:ext cx="4199498" cy="973724"/>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現場診断</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②現状の困り事 聞込み　→　仕様作成の支援</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1377591" y="1035856"/>
            <a:ext cx="560671" cy="441473"/>
          </a:xfrm>
          <a:prstGeom prst="rect">
            <a:avLst/>
          </a:prstGeom>
        </p:spPr>
      </p:pic>
      <p:sp>
        <p:nvSpPr>
          <p:cNvPr id="67" name="正方形/長方形 66"/>
          <p:cNvSpPr/>
          <p:nvPr/>
        </p:nvSpPr>
        <p:spPr>
          <a:xfrm>
            <a:off x="362472" y="1018152"/>
            <a:ext cx="1433212" cy="245993"/>
          </a:xfrm>
          <a:prstGeom prst="rect">
            <a:avLst/>
          </a:prstGeom>
        </p:spPr>
        <p:txBody>
          <a:bodyPr wrap="square">
            <a:spAutoFit/>
          </a:bodyPr>
          <a:lstStyle/>
          <a:p>
            <a:pPr algn="ctr" defTabSz="913577">
              <a:lnSpc>
                <a:spcPts val="1199"/>
              </a:lnSpc>
              <a:defRPr/>
            </a:pP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クラウド化今後予定</a:t>
            </a:r>
          </a:p>
        </p:txBody>
      </p:sp>
      <p:sp>
        <p:nvSpPr>
          <p:cNvPr id="76" name="正方形/長方形 75"/>
          <p:cNvSpPr/>
          <p:nvPr/>
        </p:nvSpPr>
        <p:spPr>
          <a:xfrm>
            <a:off x="4601988" y="3084833"/>
            <a:ext cx="134270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920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84" name="正方形/長方形 83"/>
          <p:cNvSpPr/>
          <p:nvPr/>
        </p:nvSpPr>
        <p:spPr>
          <a:xfrm>
            <a:off x="6344166" y="2936957"/>
            <a:ext cx="1613003"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年整備を</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p>
        </p:txBody>
      </p:sp>
      <p:sp>
        <p:nvSpPr>
          <p:cNvPr id="85" name="正方形/長方形 84"/>
          <p:cNvSpPr/>
          <p:nvPr/>
        </p:nvSpPr>
        <p:spPr>
          <a:xfrm>
            <a:off x="6332636" y="3082345"/>
            <a:ext cx="1560100"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6636199" y="3430957"/>
            <a:ext cx="147402" cy="150002"/>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9" name="角丸四角形 58"/>
          <p:cNvSpPr/>
          <p:nvPr/>
        </p:nvSpPr>
        <p:spPr>
          <a:xfrm>
            <a:off x="145789" y="596270"/>
            <a:ext cx="4513793" cy="5686964"/>
          </a:xfrm>
          <a:prstGeom prst="roundRect">
            <a:avLst>
              <a:gd name="adj" fmla="val 5176"/>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60C3DAB6-DD13-4CFC-9E32-E4E5F86AAD51}"/>
              </a:ext>
            </a:extLst>
          </p:cNvPr>
          <p:cNvSpPr txBox="1"/>
          <p:nvPr/>
        </p:nvSpPr>
        <p:spPr>
          <a:xfrm>
            <a:off x="3351529" y="608293"/>
            <a:ext cx="1250663" cy="261610"/>
          </a:xfrm>
          <a:prstGeom prst="rect">
            <a:avLst/>
          </a:prstGeom>
          <a:noFill/>
        </p:spPr>
        <p:txBody>
          <a:bodyPr wrap="none" rtlCol="0">
            <a:spAutoFit/>
          </a:bodyPr>
          <a:lstStyle/>
          <a:p>
            <a:pPr lvl="0">
              <a:defRPr/>
            </a:pPr>
            <a:r>
              <a:rPr lang="ja-JP" altLang="en-US" sz="1100" b="1" noProof="0" dirty="0">
                <a:solidFill>
                  <a:srgbClr val="DC0032"/>
                </a:solidFill>
                <a:latin typeface="BIZ UDPゴシック" panose="020B0400000000000000" pitchFamily="50" charset="-128"/>
                <a:ea typeface="BIZ UDPゴシック" panose="020B0400000000000000" pitchFamily="50" charset="-128"/>
              </a:rPr>
              <a:t>先手打ちアイテム</a:t>
            </a:r>
            <a:endParaRPr kumimoji="1" lang="ja-JP" altLang="en-US" sz="11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4361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17</a:t>
            </a:fld>
            <a:r>
              <a:rPr lang="en-US" altLang="ja-JP">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a:latin typeface="BIZ UDPゴシック" panose="020B0400000000000000" pitchFamily="50" charset="-128"/>
                <a:ea typeface="BIZ UDPゴシック" panose="020B0400000000000000" pitchFamily="50" charset="-128"/>
              </a:rPr>
              <a:t>神星工業㈱ 先行モデルの進め方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両社の理解を深めながら、改善の実績作りをして改善計画の立案まで支援し現場改善活性化</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省ｴﾈﾋﾞｼﾞﾈｽﾓﾃﾞﾙ ： </a:t>
            </a:r>
            <a:r>
              <a:rPr lang="en-US" altLang="ja-JP" sz="1600" b="1" dirty="0">
                <a:solidFill>
                  <a:srgbClr val="000000"/>
                </a:solidFill>
                <a:latin typeface="BIZ UDPゴシック" panose="020B0400000000000000" pitchFamily="50" charset="-128"/>
                <a:ea typeface="BIZ UDPゴシック" panose="020B0400000000000000" pitchFamily="50" charset="-128"/>
              </a:rPr>
              <a:t>EMS </a:t>
            </a:r>
            <a:r>
              <a:rPr lang="ja-JP" altLang="en-US" sz="1600" b="1" dirty="0">
                <a:solidFill>
                  <a:srgbClr val="000000"/>
                </a:solidFill>
                <a:latin typeface="BIZ UDPゴシック" panose="020B0400000000000000" pitchFamily="50" charset="-128"/>
                <a:ea typeface="BIZ UDPゴシック" panose="020B0400000000000000" pitchFamily="50" charset="-128"/>
              </a:rPr>
              <a:t>管理改善⇒見つけ隊 設備改善⇒年計画立案</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持出し</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⇒個別工事</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回収</a:t>
            </a:r>
            <a:r>
              <a:rPr lang="en-US" altLang="ja-JP" sz="1600" b="1" dirty="0">
                <a:solidFill>
                  <a:srgbClr val="000000"/>
                </a:solidFill>
                <a:latin typeface="BIZ UDPゴシック" panose="020B0400000000000000" pitchFamily="50" charset="-128"/>
                <a:ea typeface="BIZ UDPゴシック" panose="020B0400000000000000" pitchFamily="50" charset="-128"/>
              </a:rPr>
              <a:t>)</a:t>
            </a:r>
          </a:p>
        </p:txBody>
      </p:sp>
      <p:graphicFrame>
        <p:nvGraphicFramePr>
          <p:cNvPr id="11" name="表 10"/>
          <p:cNvGraphicFramePr>
            <a:graphicFrameLocks noGrp="1"/>
          </p:cNvGraphicFramePr>
          <p:nvPr>
            <p:extLst>
              <p:ext uri="{D42A27DB-BD31-4B8C-83A1-F6EECF244321}">
                <p14:modId xmlns:p14="http://schemas.microsoft.com/office/powerpoint/2010/main" val="196428914"/>
              </p:ext>
            </p:extLst>
          </p:nvPr>
        </p:nvGraphicFramePr>
        <p:xfrm>
          <a:off x="229757" y="1548754"/>
          <a:ext cx="8742144" cy="4669827"/>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a:t>20</a:t>
                      </a:r>
                      <a:r>
                        <a:rPr lang="ja-JP" altLang="en-US" sz="1200" dirty="0"/>
                        <a:t>年度</a:t>
                      </a:r>
                      <a:endParaRPr lang="en-US" altLang="ja-JP" sz="1200" b="0" dirty="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a:t>21</a:t>
                      </a:r>
                      <a:r>
                        <a:rPr lang="ja-JP" altLang="en-US" sz="1200" dirty="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en-US" altLang="ja-JP" sz="1200" b="1" dirty="0">
                          <a:latin typeface="+mn-lt"/>
                          <a:ea typeface="+mn-ea"/>
                        </a:rPr>
                        <a:t>FS</a:t>
                      </a:r>
                      <a:r>
                        <a:rPr lang="ja-JP" altLang="en-US" sz="1200" b="1" dirty="0">
                          <a:latin typeface="+mn-lt"/>
                          <a:ea typeface="+mn-ea"/>
                        </a:rPr>
                        <a:t>投資</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7</a:t>
                      </a:r>
                      <a:r>
                        <a:rPr lang="en-US" altLang="ja-JP" sz="1200" b="1" baseline="0" dirty="0">
                          <a:latin typeface="BIZ UDPゴシック" panose="020B0400000000000000" pitchFamily="50" charset="-128"/>
                          <a:ea typeface="BIZ UDPゴシック" panose="020B0400000000000000" pitchFamily="50" charset="-128"/>
                        </a:rPr>
                        <a:t>  8  9  10  11  12</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1  2  3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4    6    9    12    3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465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3W</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月</a:t>
                      </a:r>
                    </a:p>
                  </a:txBody>
                  <a:tcPr marL="0" marR="0" marT="0" marB="0"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都　度</a:t>
                      </a: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380442">
                <a:tc rowSpan="2">
                  <a:txBody>
                    <a:bodyPr/>
                    <a:lstStyle/>
                    <a:p>
                      <a:pPr algn="ctr"/>
                      <a:r>
                        <a:rPr kumimoji="1" lang="ja-JP" altLang="en-US" sz="1200" dirty="0">
                          <a:latin typeface="BIZ UDPゴシック" panose="020B0400000000000000" pitchFamily="50" charset="-128"/>
                          <a:ea typeface="BIZ UDPゴシック" panose="020B0400000000000000" pitchFamily="50" charset="-128"/>
                        </a:rPr>
                        <a:t>先手打ち</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dirty="0"/>
                        <a:t>1,260</a:t>
                      </a:r>
                      <a:endParaRPr kumimoji="1" lang="ja-JP" altLang="en-US" sz="1100" dirty="0"/>
                    </a:p>
                    <a:p>
                      <a:pPr algn="ctr"/>
                      <a:r>
                        <a:rPr kumimoji="1" lang="ja-JP" altLang="en-US" sz="1100" dirty="0"/>
                        <a:t>千円</a:t>
                      </a:r>
                      <a:endParaRPr kumimoji="1" lang="en-US" altLang="ja-JP" sz="1100" dirty="0"/>
                    </a:p>
                    <a:p>
                      <a:pPr algn="ctr"/>
                      <a:r>
                        <a:rPr kumimoji="1" lang="ja-JP" altLang="en-US" sz="800" kern="1200" dirty="0"/>
                        <a:t>（</a:t>
                      </a:r>
                      <a:r>
                        <a:rPr kumimoji="1" lang="en-US" altLang="ja-JP" sz="800" kern="1200" dirty="0"/>
                        <a:t>200H</a:t>
                      </a:r>
                      <a:r>
                        <a:rPr kumimoji="1" lang="ja-JP" altLang="en-US" sz="800" kern="1200" dirty="0"/>
                        <a:t>）</a:t>
                      </a: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BIZ UDPゴシック" panose="020B0400000000000000" pitchFamily="50" charset="-128"/>
                          <a:ea typeface="BIZ UDPゴシック" panose="020B0400000000000000" pitchFamily="50" charset="-128"/>
                        </a:rPr>
                        <a:t>PEF</a:t>
                      </a:r>
                      <a:r>
                        <a:rPr kumimoji="1" lang="ja-JP" altLang="en-US" sz="1100" dirty="0">
                          <a:latin typeface="BIZ UDPゴシック" panose="020B0400000000000000" pitchFamily="50" charset="-128"/>
                          <a:ea typeface="BIZ UDPゴシック" panose="020B0400000000000000" pitchFamily="50" charset="-128"/>
                        </a:rPr>
                        <a:t>診断からの付帯設備改善</a:t>
                      </a: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51512">
                <a:tc rowSpan="3">
                  <a:txBody>
                    <a:bodyPr/>
                    <a:lstStyle/>
                    <a:p>
                      <a:pPr algn="ctr"/>
                      <a:r>
                        <a:rPr kumimoji="1" lang="ja-JP" altLang="en-US" sz="1200" b="0" dirty="0">
                          <a:latin typeface="BIZ UDPゴシック" panose="020B0400000000000000" pitchFamily="50" charset="-128"/>
                          <a:ea typeface="BIZ UDPゴシック" panose="020B0400000000000000" pitchFamily="50" charset="-128"/>
                        </a:rPr>
                        <a:t>全体計画</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上郷・鳳来工場 横串展開</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r>
                        <a:rPr kumimoji="1" lang="en-US" altLang="ja-JP" sz="1100" dirty="0"/>
                        <a:t>1,890</a:t>
                      </a:r>
                      <a:endParaRPr kumimoji="1" lang="ja-JP" altLang="en-US" sz="1100" dirty="0"/>
                    </a:p>
                    <a:p>
                      <a:pPr algn="ctr"/>
                      <a:r>
                        <a:rPr kumimoji="1" lang="ja-JP" altLang="en-US" sz="1000" dirty="0"/>
                        <a:t>千円</a:t>
                      </a:r>
                      <a:endParaRPr kumimoji="1" lang="en-US" altLang="ja-JP" sz="1000" dirty="0"/>
                    </a:p>
                    <a:p>
                      <a:pPr algn="ctr"/>
                      <a:r>
                        <a:rPr kumimoji="1" lang="ja-JP" altLang="en-US" sz="800" kern="1200" dirty="0"/>
                        <a:t>（</a:t>
                      </a:r>
                      <a:r>
                        <a:rPr kumimoji="1" lang="en-US" altLang="ja-JP" sz="800" kern="1200" dirty="0"/>
                        <a:t>300H</a:t>
                      </a:r>
                      <a:r>
                        <a:rPr kumimoji="1" lang="ja-JP" altLang="en-US" sz="800" kern="1200" dirty="0"/>
                        <a:t>）</a:t>
                      </a:r>
                      <a:endParaRPr kumimoji="1" lang="ja-JP" altLang="en-US" sz="10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349175">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省エネ改善次年度計画の立案</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4917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BIZ UDPゴシック" panose="020B0400000000000000" pitchFamily="50" charset="-128"/>
                          <a:ea typeface="BIZ UDPゴシック" panose="020B0400000000000000" pitchFamily="50" charset="-128"/>
                        </a:rPr>
                        <a:t>EMS</a:t>
                      </a:r>
                      <a:r>
                        <a:rPr kumimoji="1" lang="ja-JP" altLang="en-US" sz="1200" dirty="0">
                          <a:latin typeface="BIZ UDPゴシック" panose="020B0400000000000000" pitchFamily="50" charset="-128"/>
                          <a:ea typeface="BIZ UDPゴシック" panose="020B0400000000000000" pitchFamily="50" charset="-128"/>
                        </a:rPr>
                        <a:t>データ分析の人材育成</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a:latin typeface="BIZ UDPゴシック" panose="020B0400000000000000" pitchFamily="50" charset="-128"/>
                          <a:ea typeface="BIZ UDPゴシック" panose="020B0400000000000000" pitchFamily="50" charset="-128"/>
                        </a:rPr>
                        <a:t>－</a:t>
                      </a:r>
                      <a:endParaRPr kumimoji="1" lang="en-US" altLang="ja-JP" sz="1050" b="0" dirty="0">
                        <a:latin typeface="BIZ UDPゴシック" panose="020B0400000000000000" pitchFamily="50" charset="-128"/>
                        <a:ea typeface="BIZ UDPゴシック" panose="020B0400000000000000" pitchFamily="50" charset="-128"/>
                      </a:endParaRPr>
                    </a:p>
                    <a:p>
                      <a:pPr algn="ctr"/>
                      <a:r>
                        <a:rPr kumimoji="1" lang="en-US" altLang="ja-JP" sz="1050" b="0" dirty="0">
                          <a:latin typeface="BIZ UDPゴシック" panose="020B0400000000000000" pitchFamily="50" charset="-128"/>
                          <a:ea typeface="BIZ UDPゴシック" panose="020B0400000000000000" pitchFamily="50" charset="-128"/>
                        </a:rPr>
                        <a:t>(</a:t>
                      </a:r>
                      <a:r>
                        <a:rPr kumimoji="1" lang="ja-JP" altLang="en-US" sz="1050" b="0" dirty="0">
                          <a:latin typeface="BIZ UDPゴシック" panose="020B0400000000000000" pitchFamily="50" charset="-128"/>
                          <a:ea typeface="BIZ UDPゴシック" panose="020B0400000000000000" pitchFamily="50" charset="-128"/>
                        </a:rPr>
                        <a:t>管理改善含</a:t>
                      </a:r>
                      <a:r>
                        <a:rPr kumimoji="1" lang="en-US" altLang="ja-JP" sz="1050" b="0" dirty="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0859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拡大</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自律</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加速</a:t>
                      </a:r>
                      <a:endParaRPr kumimoji="1" lang="en-US" altLang="ja-JP"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空圧機整備の</a:t>
                      </a:r>
                      <a:r>
                        <a:rPr kumimoji="1" lang="en-US" altLang="ja-JP" sz="1200" b="0" dirty="0">
                          <a:latin typeface="BIZ UDPゴシック" panose="020B0400000000000000" pitchFamily="50" charset="-128"/>
                          <a:ea typeface="BIZ UDPゴシック" panose="020B0400000000000000" pitchFamily="50" charset="-128"/>
                        </a:rPr>
                        <a:t>CD</a:t>
                      </a:r>
                      <a:r>
                        <a:rPr kumimoji="1" lang="ja-JP" altLang="en-US" sz="1200" b="0" dirty="0">
                          <a:latin typeface="BIZ UDPゴシック" panose="020B0400000000000000" pitchFamily="50" charset="-128"/>
                          <a:ea typeface="BIZ UDPゴシック" panose="020B0400000000000000" pitchFamily="50" charset="-128"/>
                        </a:rPr>
                        <a:t>提案</a:t>
                      </a:r>
                      <a:r>
                        <a:rPr kumimoji="1" lang="en-US" altLang="ja-JP" sz="1200" b="0" dirty="0">
                          <a:latin typeface="BIZ UDPゴシック" panose="020B0400000000000000" pitchFamily="50" charset="-128"/>
                          <a:ea typeface="BIZ UDPゴシック" panose="020B0400000000000000" pitchFamily="50" charset="-128"/>
                        </a:rPr>
                        <a:t>(CBM</a:t>
                      </a:r>
                      <a:r>
                        <a:rPr kumimoji="1" lang="ja-JP" altLang="en-US" sz="1200" b="0" dirty="0">
                          <a:latin typeface="BIZ UDPゴシック" panose="020B0400000000000000" pitchFamily="50" charset="-128"/>
                          <a:ea typeface="BIZ UDPゴシック" panose="020B0400000000000000" pitchFamily="50" charset="-128"/>
                        </a:rPr>
                        <a:t>化</a:t>
                      </a:r>
                      <a:r>
                        <a:rPr kumimoji="1" lang="en-US" altLang="ja-JP" sz="1200" b="0" dirty="0">
                          <a:latin typeface="BIZ UDPゴシック" panose="020B0400000000000000" pitchFamily="50" charset="-128"/>
                          <a:ea typeface="BIZ UDPゴシック" panose="020B0400000000000000" pitchFamily="50" charset="-128"/>
                        </a:rPr>
                        <a:t>)</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r>
                        <a:rPr kumimoji="1" lang="en-US" altLang="ja-JP" sz="1100" dirty="0"/>
                        <a:t>200</a:t>
                      </a:r>
                      <a:endParaRPr kumimoji="1" lang="ja-JP" altLang="en-US" sz="1100" dirty="0"/>
                    </a:p>
                    <a:p>
                      <a:pPr algn="ctr"/>
                      <a:r>
                        <a:rPr kumimoji="1" lang="ja-JP" altLang="en-US" sz="1000" dirty="0"/>
                        <a:t>千円</a:t>
                      </a:r>
                      <a:endParaRPr kumimoji="1" lang="en-US" altLang="ja-JP" sz="1000" dirty="0"/>
                    </a:p>
                    <a:p>
                      <a:pPr algn="ctr"/>
                      <a:r>
                        <a:rPr kumimoji="1" lang="ja-JP" altLang="en-US" sz="800" kern="1200" dirty="0"/>
                        <a:t>（</a:t>
                      </a:r>
                      <a:r>
                        <a:rPr kumimoji="1" lang="en-US" altLang="ja-JP" sz="800" kern="1200" dirty="0"/>
                        <a:t>30H</a:t>
                      </a:r>
                      <a:r>
                        <a:rPr kumimoji="1" lang="ja-JP" altLang="en-US" sz="800" kern="1200" dirty="0"/>
                        <a:t>）</a:t>
                      </a: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4917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他ソリューションの構外施設・緑化・建築</a:t>
                      </a:r>
                      <a:endParaRPr kumimoji="1" lang="en-US" altLang="ja-JP" sz="110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の提案活動</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8"/>
                  </a:ext>
                </a:extLst>
              </a:tr>
              <a:tr h="408596">
                <a:tc vMerge="1">
                  <a:txBody>
                    <a:bodyPr/>
                    <a:lstStyle/>
                    <a:p>
                      <a:pPr algn="l"/>
                      <a:endParaRPr kumimoji="1" lang="ja-JP" altLang="en-US" sz="1400" b="0" dirty="0">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戦略のまとめと回収モデルの試行</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9"/>
                  </a:ext>
                </a:extLst>
              </a:tr>
              <a:tr h="408596">
                <a:tc rowSpan="2">
                  <a:txBody>
                    <a:bodyPr/>
                    <a:lstStyle/>
                    <a:p>
                      <a:pPr algn="ctr"/>
                      <a:r>
                        <a:rPr kumimoji="1" lang="en-US" altLang="ja-JP" sz="1200" dirty="0">
                          <a:latin typeface="BIZ UDPゴシック" panose="020B0400000000000000" pitchFamily="50" charset="-128"/>
                          <a:ea typeface="BIZ UDPゴシック" panose="020B0400000000000000" pitchFamily="50" charset="-128"/>
                        </a:rPr>
                        <a:t>PF</a:t>
                      </a:r>
                    </a:p>
                    <a:p>
                      <a:pPr algn="ctr"/>
                      <a:r>
                        <a:rPr kumimoji="1" lang="ja-JP" altLang="en-US" sz="1200" dirty="0">
                          <a:latin typeface="BIZ UDPゴシック" panose="020B0400000000000000" pitchFamily="50" charset="-128"/>
                          <a:ea typeface="BIZ UDPゴシック" panose="020B0400000000000000" pitchFamily="50" charset="-128"/>
                        </a:rPr>
                        <a:t>開発</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dirty="0">
                          <a:latin typeface="BIZ UDPゴシック" panose="020B0400000000000000" pitchFamily="50" charset="-128"/>
                          <a:ea typeface="BIZ UDPゴシック" panose="020B0400000000000000" pitchFamily="50" charset="-128"/>
                        </a:rPr>
                        <a:t>FS</a:t>
                      </a:r>
                      <a:r>
                        <a:rPr kumimoji="1" lang="ja-JP" altLang="en-US" sz="1200" dirty="0">
                          <a:latin typeface="BIZ UDPゴシック" panose="020B0400000000000000" pitchFamily="50" charset="-128"/>
                          <a:ea typeface="BIZ UDPゴシック" panose="020B0400000000000000" pitchFamily="50" charset="-128"/>
                        </a:rPr>
                        <a:t>との情報連携　</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kern="1200" dirty="0"/>
                        <a:t>980</a:t>
                      </a:r>
                      <a:r>
                        <a:rPr kumimoji="1" lang="ja-JP" altLang="en-US" sz="1000" kern="1200" dirty="0"/>
                        <a:t>千円</a:t>
                      </a:r>
                    </a:p>
                  </a:txBody>
                  <a:tcPr marL="0" marR="0" marT="0" marB="0" anchor="ctr"/>
                </a:tc>
                <a:extLst>
                  <a:ext uri="{0D108BD9-81ED-4DB2-BD59-A6C34878D82A}">
                    <a16:rowId xmlns:a16="http://schemas.microsoft.com/office/drawing/2014/main" val="10010"/>
                  </a:ext>
                </a:extLst>
              </a:tr>
              <a:tr h="408596">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b="0" dirty="0" err="1">
                          <a:latin typeface="BIZ UDPゴシック" panose="020B0400000000000000" pitchFamily="50" charset="-128"/>
                          <a:ea typeface="BIZ UDPゴシック" panose="020B0400000000000000" pitchFamily="50" charset="-128"/>
                        </a:rPr>
                        <a:t>FaaS</a:t>
                      </a:r>
                      <a:r>
                        <a:rPr kumimoji="1" lang="ja-JP" altLang="en-US" sz="1200" b="0" dirty="0">
                          <a:latin typeface="BIZ UDPゴシック" panose="020B0400000000000000" pitchFamily="50" charset="-128"/>
                          <a:ea typeface="BIZ UDPゴシック" panose="020B0400000000000000" pitchFamily="50" charset="-128"/>
                        </a:rPr>
                        <a:t>システム開発</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p:nvPr/>
        </p:nvCxnSpPr>
        <p:spPr>
          <a:xfrm>
            <a:off x="3357154" y="2468880"/>
            <a:ext cx="11364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402183" y="2847703"/>
            <a:ext cx="979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611188" y="3265715"/>
            <a:ext cx="10319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5538651" y="3618413"/>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357154" y="2599509"/>
            <a:ext cx="692332"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4898571" y="431074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5643154" y="549946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381897" y="5891350"/>
            <a:ext cx="18026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493623" y="4348894"/>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効率見える化・保全計画作成</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2" name="テキスト ボックス 31"/>
          <p:cNvSpPr txBox="1"/>
          <p:nvPr/>
        </p:nvSpPr>
        <p:spPr>
          <a:xfrm>
            <a:off x="5140234" y="5515695"/>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機密契約締結・</a:t>
            </a:r>
            <a:r>
              <a:rPr lang="en-US" altLang="ja-JP" sz="800" dirty="0">
                <a:latin typeface="BIZ UDPゴシック" panose="020B0400000000000000" pitchFamily="50" charset="-128"/>
                <a:ea typeface="BIZ UDPゴシック" panose="020B0400000000000000" pitchFamily="50" charset="-128"/>
              </a:rPr>
              <a:t>FW</a:t>
            </a:r>
            <a:r>
              <a:rPr lang="ja-JP" altLang="en-US" sz="800" dirty="0">
                <a:latin typeface="BIZ UDPゴシック" panose="020B0400000000000000" pitchFamily="50" charset="-128"/>
                <a:ea typeface="BIZ UDPゴシック" panose="020B0400000000000000" pitchFamily="50" charset="-128"/>
              </a:rPr>
              <a:t>申請</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3" name="テキスト ボックス 32"/>
          <p:cNvSpPr txBox="1"/>
          <p:nvPr/>
        </p:nvSpPr>
        <p:spPr>
          <a:xfrm>
            <a:off x="5288157" y="5919303"/>
            <a:ext cx="1896414" cy="215444"/>
          </a:xfrm>
          <a:prstGeom prst="rect">
            <a:avLst/>
          </a:prstGeom>
          <a:noFill/>
        </p:spPr>
        <p:txBody>
          <a:bodyPr wrap="square" rtlCol="0">
            <a:spAutoFit/>
          </a:bodyPr>
          <a:lstStyle/>
          <a:p>
            <a:pPr algn="ctr"/>
            <a:r>
              <a:rPr lang="en-US" altLang="ja-JP" sz="800" dirty="0">
                <a:latin typeface="BIZ UDPゴシック" panose="020B0400000000000000" pitchFamily="50" charset="-128"/>
                <a:ea typeface="BIZ UDPゴシック" panose="020B0400000000000000" pitchFamily="50" charset="-128"/>
              </a:rPr>
              <a:t>DECS/EMS</a:t>
            </a:r>
            <a:r>
              <a:rPr lang="ja-JP" altLang="en-US" sz="800" dirty="0" err="1">
                <a:latin typeface="BIZ UDPゴシック" panose="020B0400000000000000" pitchFamily="50" charset="-128"/>
                <a:ea typeface="BIZ UDPゴシック" panose="020B0400000000000000" pitchFamily="50" charset="-128"/>
              </a:rPr>
              <a:t>、</a:t>
            </a:r>
            <a:r>
              <a:rPr lang="ja-JP" altLang="en-US" sz="800" dirty="0">
                <a:latin typeface="BIZ UDPゴシック" panose="020B0400000000000000" pitchFamily="50" charset="-128"/>
                <a:ea typeface="BIZ UDPゴシック" panose="020B0400000000000000" pitchFamily="50" charset="-128"/>
              </a:rPr>
              <a:t>保全計画</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4" name="テキスト ボックス 33"/>
          <p:cNvSpPr txBox="1"/>
          <p:nvPr/>
        </p:nvSpPr>
        <p:spPr>
          <a:xfrm>
            <a:off x="6255112" y="2405379"/>
            <a:ext cx="297234" cy="1100069"/>
          </a:xfrm>
          <a:prstGeom prst="rect">
            <a:avLst/>
          </a:prstGeom>
          <a:solidFill>
            <a:schemeClr val="bg1"/>
          </a:solidFill>
          <a:ln w="12700">
            <a:solidFill>
              <a:schemeClr val="accent6"/>
            </a:solidFill>
          </a:ln>
        </p:spPr>
        <p:txBody>
          <a:bodyPr vert="eaVert" wrap="square" rtlCol="0" anchor="ctr">
            <a:noAutofit/>
          </a:bodyPr>
          <a:lstStyle/>
          <a:p>
            <a:pPr algn="ctr"/>
            <a:r>
              <a:rPr lang="ja-JP" altLang="en-US" sz="1050" dirty="0">
                <a:latin typeface="BIZ UDPゴシック" panose="020B0400000000000000" pitchFamily="50" charset="-128"/>
                <a:ea typeface="BIZ UDPゴシック" panose="020B0400000000000000" pitchFamily="50" charset="-128"/>
              </a:rPr>
              <a:t>個別案件受注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7475167" y="2956041"/>
            <a:ext cx="906833" cy="327660"/>
          </a:xfrm>
          <a:prstGeom prst="rect">
            <a:avLst/>
          </a:prstGeom>
          <a:solidFill>
            <a:schemeClr val="bg1"/>
          </a:solidFill>
          <a:ln w="12700">
            <a:solidFill>
              <a:schemeClr val="accent6"/>
            </a:solidFill>
          </a:ln>
        </p:spPr>
        <p:txBody>
          <a:bodyPr vert="horz" wrap="square" rtlCol="0" anchor="ctr">
            <a:noAutofit/>
          </a:bodyPr>
          <a:lstStyle/>
          <a:p>
            <a:pPr algn="ctr"/>
            <a:r>
              <a:rPr lang="en-US" altLang="ja-JP" sz="1000" dirty="0">
                <a:latin typeface="BIZ UDPゴシック" panose="020B0400000000000000" pitchFamily="50" charset="-128"/>
                <a:ea typeface="BIZ UDPゴシック" panose="020B0400000000000000" pitchFamily="50" charset="-128"/>
              </a:rPr>
              <a:t>EMS</a:t>
            </a:r>
            <a:r>
              <a:rPr lang="ja-JP" altLang="en-US" sz="1000" dirty="0">
                <a:latin typeface="BIZ UDPゴシック" panose="020B0400000000000000" pitchFamily="50" charset="-128"/>
                <a:ea typeface="BIZ UDPゴシック" panose="020B0400000000000000" pitchFamily="50" charset="-128"/>
              </a:rPr>
              <a:t>・省エネ</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案件で回収</a:t>
            </a:r>
          </a:p>
        </p:txBody>
      </p:sp>
      <p:sp>
        <p:nvSpPr>
          <p:cNvPr id="41" name="テキスト ボックス 40"/>
          <p:cNvSpPr txBox="1"/>
          <p:nvPr/>
        </p:nvSpPr>
        <p:spPr>
          <a:xfrm>
            <a:off x="2265862" y="6319077"/>
            <a:ext cx="3131018" cy="501845"/>
          </a:xfrm>
          <a:prstGeom prst="rect">
            <a:avLst/>
          </a:prstGeom>
          <a:solidFill>
            <a:schemeClr val="bg1"/>
          </a:solidFill>
          <a:ln w="9525">
            <a:solidFill>
              <a:schemeClr val="bg2">
                <a:lumMod val="60000"/>
                <a:lumOff val="40000"/>
              </a:schemeClr>
            </a:solidFill>
          </a:ln>
        </p:spPr>
        <p:txBody>
          <a:bodyPr vert="horz" wrap="square" rtlCol="0" anchor="ctr">
            <a:noAutofit/>
          </a:bodyPr>
          <a:lstStyle/>
          <a:p>
            <a:r>
              <a:rPr lang="en-US" altLang="ja-JP" sz="1000" dirty="0">
                <a:latin typeface="BIZ UDPゴシック" panose="020B0400000000000000" pitchFamily="50" charset="-128"/>
                <a:ea typeface="BIZ UDPゴシック" panose="020B0400000000000000" pitchFamily="50" charset="-128"/>
              </a:rPr>
              <a:t>【</a:t>
            </a:r>
            <a:r>
              <a:rPr lang="en-US" altLang="ja-JP" sz="1000" dirty="0" err="1">
                <a:latin typeface="BIZ UDPゴシック" panose="020B0400000000000000" pitchFamily="50" charset="-128"/>
                <a:ea typeface="BIZ UDPゴシック" panose="020B0400000000000000" pitchFamily="50" charset="-128"/>
              </a:rPr>
              <a:t>Faas</a:t>
            </a:r>
            <a:r>
              <a:rPr lang="ja-JP" altLang="en-US" sz="1000" dirty="0">
                <a:latin typeface="BIZ UDPゴシック" panose="020B0400000000000000" pitchFamily="50" charset="-128"/>
                <a:ea typeface="BIZ UDPゴシック" panose="020B0400000000000000" pitchFamily="50" charset="-128"/>
              </a:rPr>
              <a:t>ここが違う！を企画中</a:t>
            </a:r>
            <a:r>
              <a:rPr lang="en-US" altLang="ja-JP" sz="1000" dirty="0">
                <a:latin typeface="BIZ UDPゴシック" panose="020B0400000000000000" pitchFamily="50" charset="-128"/>
                <a:ea typeface="BIZ UDPゴシック" panose="020B0400000000000000" pitchFamily="50" charset="-128"/>
              </a:rPr>
              <a:t>】</a:t>
            </a:r>
          </a:p>
          <a:p>
            <a:r>
              <a:rPr lang="ja-JP" altLang="en-US" sz="1000" dirty="0">
                <a:latin typeface="BIZ UDPゴシック" panose="020B0400000000000000" pitchFamily="50" charset="-128"/>
                <a:ea typeface="BIZ UDPゴシック" panose="020B0400000000000000" pitchFamily="50" charset="-128"/>
              </a:rPr>
              <a:t>①対応スピード→効率管理が</a:t>
            </a:r>
            <a:r>
              <a:rPr lang="en-US" altLang="ja-JP" sz="1000" dirty="0">
                <a:latin typeface="BIZ UDPゴシック" panose="020B0400000000000000" pitchFamily="50" charset="-128"/>
                <a:ea typeface="BIZ UDPゴシック" panose="020B0400000000000000" pitchFamily="50" charset="-128"/>
              </a:rPr>
              <a:t>FS</a:t>
            </a:r>
            <a:r>
              <a:rPr lang="ja-JP" altLang="en-US" sz="1000" dirty="0">
                <a:latin typeface="BIZ UDPゴシック" panose="020B0400000000000000" pitchFamily="50" charset="-128"/>
                <a:ea typeface="BIZ UDPゴシック" panose="020B0400000000000000" pitchFamily="50" charset="-128"/>
              </a:rPr>
              <a:t>関係者直結</a:t>
            </a:r>
            <a:endParaRPr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②手間いらず→保全計画の自動立案・他保全</a:t>
            </a:r>
            <a:r>
              <a:rPr lang="en-US" altLang="ja-JP" sz="1000" dirty="0">
                <a:latin typeface="BIZ UDPゴシック" panose="020B0400000000000000" pitchFamily="50" charset="-128"/>
                <a:ea typeface="BIZ UDPゴシック" panose="020B0400000000000000" pitchFamily="50" charset="-128"/>
              </a:rPr>
              <a:t>CD</a:t>
            </a:r>
            <a:r>
              <a:rPr lang="ja-JP" altLang="en-US" sz="1000" dirty="0">
                <a:latin typeface="BIZ UDPゴシック" panose="020B0400000000000000" pitchFamily="50" charset="-128"/>
                <a:ea typeface="BIZ UDPゴシック" panose="020B0400000000000000" pitchFamily="50" charset="-128"/>
              </a:rPr>
              <a:t>提案</a:t>
            </a:r>
            <a:endParaRPr lang="en-US" altLang="ja-JP" sz="1000" dirty="0">
              <a:latin typeface="BIZ UDPゴシック" panose="020B0400000000000000" pitchFamily="50" charset="-128"/>
              <a:ea typeface="BIZ UDPゴシック" panose="020B0400000000000000" pitchFamily="50" charset="-128"/>
            </a:endParaRPr>
          </a:p>
        </p:txBody>
      </p:sp>
      <p:sp>
        <p:nvSpPr>
          <p:cNvPr id="2" name="右矢印 1"/>
          <p:cNvSpPr/>
          <p:nvPr/>
        </p:nvSpPr>
        <p:spPr>
          <a:xfrm>
            <a:off x="6622869" y="3041139"/>
            <a:ext cx="781774" cy="224249"/>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064544" y="4248304"/>
            <a:ext cx="1793096"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a:latin typeface="BIZ UDPゴシック" panose="020B0400000000000000" pitchFamily="50" charset="-128"/>
                <a:ea typeface="BIZ UDPゴシック" panose="020B0400000000000000" pitchFamily="50" charset="-128"/>
              </a:rPr>
              <a:t>課題：空調保全</a:t>
            </a:r>
            <a:r>
              <a:rPr lang="en-US" altLang="ja-JP" sz="1100" b="1" dirty="0">
                <a:latin typeface="BIZ UDPゴシック" panose="020B0400000000000000" pitchFamily="50" charset="-128"/>
                <a:ea typeface="BIZ UDPゴシック" panose="020B0400000000000000" pitchFamily="50" charset="-128"/>
              </a:rPr>
              <a:t>(</a:t>
            </a:r>
            <a:r>
              <a:rPr lang="ja-JP" altLang="en-US" sz="1100" b="1" dirty="0">
                <a:latin typeface="BIZ UDPゴシック" panose="020B0400000000000000" pitchFamily="50" charset="-128"/>
                <a:ea typeface="BIZ UDPゴシック" panose="020B0400000000000000" pitchFamily="50" charset="-128"/>
              </a:rPr>
              <a:t>修理方法・フロン対応等</a:t>
            </a:r>
            <a:r>
              <a:rPr lang="en-US" altLang="ja-JP" sz="1100" b="1" dirty="0">
                <a:latin typeface="BIZ UDPゴシック" panose="020B0400000000000000" pitchFamily="50" charset="-128"/>
                <a:ea typeface="BIZ UDPゴシック" panose="020B0400000000000000" pitchFamily="50" charset="-128"/>
              </a:rPr>
              <a:t>)</a:t>
            </a:r>
            <a:r>
              <a:rPr lang="ja-JP" altLang="en-US" sz="1100" b="1" dirty="0">
                <a:latin typeface="BIZ UDPゴシック" panose="020B0400000000000000" pitchFamily="50" charset="-128"/>
                <a:ea typeface="BIZ UDPゴシック" panose="020B0400000000000000" pitchFamily="50" charset="-128"/>
              </a:rPr>
              <a:t>のニーズ調査</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3430537" y="4861991"/>
            <a:ext cx="2557971"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a:latin typeface="BIZ UDPゴシック" panose="020B0400000000000000" pitchFamily="50" charset="-128"/>
                <a:ea typeface="BIZ UDPゴシック" panose="020B0400000000000000" pitchFamily="50" charset="-128"/>
              </a:rPr>
              <a:t>課題：シェアードサービス化</a:t>
            </a:r>
            <a:endParaRPr lang="en-US" altLang="ja-JP" sz="1100" b="1" dirty="0">
              <a:latin typeface="BIZ UDPゴシック" panose="020B0400000000000000" pitchFamily="50" charset="-128"/>
              <a:ea typeface="BIZ UDPゴシック" panose="020B0400000000000000" pitchFamily="50" charset="-128"/>
            </a:endParaRPr>
          </a:p>
          <a:p>
            <a:pPr algn="ctr"/>
            <a:r>
              <a:rPr lang="ja-JP" altLang="en-US" sz="1100" b="1" dirty="0">
                <a:latin typeface="BIZ UDPゴシック" panose="020B0400000000000000" pitchFamily="50" charset="-128"/>
                <a:ea typeface="BIZ UDPゴシック" panose="020B0400000000000000" pitchFamily="50" charset="-128"/>
              </a:rPr>
              <a:t>要求引出し方の方法まとめ</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6126479" y="3543597"/>
            <a:ext cx="2103121" cy="777346"/>
          </a:xfrm>
          <a:prstGeom prst="roundRect">
            <a:avLst/>
          </a:prstGeom>
          <a:solidFill>
            <a:schemeClr val="bg1"/>
          </a:solidFill>
          <a:ln w="28575">
            <a:solidFill>
              <a:srgbClr val="FF0000"/>
            </a:solidFill>
          </a:ln>
        </p:spPr>
        <p:txBody>
          <a:bodyPr vert="horz" wrap="square" lIns="36000" tIns="0" rIns="0" bIns="0" rtlCol="0" anchor="ctr">
            <a:noAutofit/>
          </a:bodyPr>
          <a:lstStyle/>
          <a:p>
            <a:pPr algn="ctr"/>
            <a:r>
              <a:rPr lang="ja-JP" altLang="en-US" sz="1050" b="1" dirty="0">
                <a:latin typeface="BIZ UDPゴシック" panose="020B0400000000000000" pitchFamily="50" charset="-128"/>
                <a:ea typeface="BIZ UDPゴシック" panose="020B0400000000000000" pitchFamily="50" charset="-128"/>
              </a:rPr>
              <a:t>課題：ビジネスモデルの検討</a:t>
            </a:r>
            <a:endParaRPr lang="en-US" altLang="ja-JP" sz="1050" b="1" dirty="0">
              <a:latin typeface="BIZ UDPゴシック" panose="020B0400000000000000" pitchFamily="50" charset="-128"/>
              <a:ea typeface="BIZ UDPゴシック" panose="020B0400000000000000" pitchFamily="50" charset="-128"/>
            </a:endParaRPr>
          </a:p>
          <a:p>
            <a:pPr>
              <a:spcBef>
                <a:spcPts val="400"/>
              </a:spcBef>
            </a:pPr>
            <a:r>
              <a:rPr kumimoji="1" lang="ja-JP" altLang="en-US" sz="1050" b="1" dirty="0">
                <a:latin typeface="BIZ UDPゴシック" panose="020B0400000000000000" pitchFamily="50" charset="-128"/>
                <a:ea typeface="BIZ UDPゴシック" panose="020B0400000000000000" pitchFamily="50" charset="-128"/>
              </a:rPr>
              <a:t>①従来型：個別工事の利益</a:t>
            </a:r>
            <a:r>
              <a:rPr lang="ja-JP" altLang="en-US" sz="1050" b="1" dirty="0">
                <a:latin typeface="BIZ UDPゴシック" panose="020B0400000000000000" pitchFamily="50" charset="-128"/>
                <a:ea typeface="BIZ UDPゴシック" panose="020B0400000000000000" pitchFamily="50" charset="-128"/>
              </a:rPr>
              <a:t>で回収</a:t>
            </a:r>
            <a:endParaRPr lang="en-US" altLang="ja-JP" sz="1050" b="1" dirty="0">
              <a:latin typeface="BIZ UDPゴシック" panose="020B0400000000000000" pitchFamily="50" charset="-128"/>
              <a:ea typeface="BIZ UDPゴシック" panose="020B0400000000000000" pitchFamily="50" charset="-128"/>
            </a:endParaRPr>
          </a:p>
          <a:p>
            <a:r>
              <a:rPr lang="ja-JP" altLang="en-US" sz="1050" b="1" dirty="0">
                <a:latin typeface="BIZ UDPゴシック" panose="020B0400000000000000" pitchFamily="50" charset="-128"/>
                <a:ea typeface="BIZ UDPゴシック" panose="020B0400000000000000" pitchFamily="50" charset="-128"/>
              </a:rPr>
              <a:t>②個別課金型：工事に企画料追加</a:t>
            </a:r>
            <a:endParaRPr lang="en-US" altLang="ja-JP" sz="1050" b="1" dirty="0">
              <a:latin typeface="BIZ UDPゴシック" panose="020B0400000000000000" pitchFamily="50" charset="-128"/>
              <a:ea typeface="BIZ UDPゴシック" panose="020B0400000000000000" pitchFamily="50" charset="-128"/>
            </a:endParaRPr>
          </a:p>
          <a:p>
            <a:r>
              <a:rPr lang="ja-JP" altLang="en-US" sz="1050" b="1" dirty="0">
                <a:latin typeface="BIZ UDPゴシック" panose="020B0400000000000000" pitchFamily="50" charset="-128"/>
                <a:ea typeface="BIZ UDPゴシック" panose="020B0400000000000000" pitchFamily="50" charset="-128"/>
              </a:rPr>
              <a:t>③年間契約型：</a:t>
            </a:r>
            <a:r>
              <a:rPr lang="en-US" altLang="ja-JP" sz="1050" b="1" dirty="0">
                <a:latin typeface="BIZ UDPゴシック" panose="020B0400000000000000" pitchFamily="50" charset="-128"/>
                <a:ea typeface="BIZ UDPゴシック" panose="020B0400000000000000" pitchFamily="50" charset="-128"/>
              </a:rPr>
              <a:t>DN</a:t>
            </a:r>
            <a:r>
              <a:rPr lang="ja-JP" altLang="en-US" sz="1050" b="1" dirty="0">
                <a:latin typeface="BIZ UDPゴシック" panose="020B0400000000000000" pitchFamily="50" charset="-128"/>
                <a:ea typeface="BIZ UDPゴシック" panose="020B0400000000000000" pitchFamily="50" charset="-128"/>
              </a:rPr>
              <a:t>ｶﾞﾊﾞﾅﾝｽで実施</a:t>
            </a:r>
            <a:endParaRPr lang="en-US" altLang="ja-JP" sz="1050" b="1" dirty="0">
              <a:latin typeface="BIZ UDPゴシック" panose="020B0400000000000000" pitchFamily="50" charset="-128"/>
              <a:ea typeface="BIZ UDPゴシック" panose="020B0400000000000000" pitchFamily="50" charset="-128"/>
            </a:endParaRPr>
          </a:p>
        </p:txBody>
      </p:sp>
      <p:sp>
        <p:nvSpPr>
          <p:cNvPr id="42" name="テキスト ボックス 41"/>
          <p:cNvSpPr txBox="1"/>
          <p:nvPr/>
        </p:nvSpPr>
        <p:spPr>
          <a:xfrm>
            <a:off x="3430537" y="5448854"/>
            <a:ext cx="1914092" cy="349123"/>
          </a:xfrm>
          <a:prstGeom prst="roundRect">
            <a:avLst/>
          </a:prstGeom>
          <a:solidFill>
            <a:schemeClr val="bg1"/>
          </a:solidFill>
          <a:ln w="28575">
            <a:solidFill>
              <a:srgbClr val="FF0000"/>
            </a:solidFill>
          </a:ln>
        </p:spPr>
        <p:txBody>
          <a:bodyPr vert="horz" wrap="square" lIns="72000" tIns="0" rIns="0" bIns="0" rtlCol="0" anchor="ctr">
            <a:noAutofit/>
          </a:bodyPr>
          <a:lstStyle/>
          <a:p>
            <a:r>
              <a:rPr lang="ja-JP" altLang="en-US" sz="1100" b="1" dirty="0">
                <a:latin typeface="BIZ UDPゴシック" panose="020B0400000000000000" pitchFamily="50" charset="-128"/>
                <a:ea typeface="BIZ UDPゴシック" panose="020B0400000000000000" pitchFamily="50" charset="-128"/>
              </a:rPr>
              <a:t>課題：情報公開の理解得るための進め方と</a:t>
            </a:r>
            <a:r>
              <a:rPr lang="en-US" altLang="ja-JP" sz="1100" b="1" dirty="0">
                <a:latin typeface="BIZ UDPゴシック" panose="020B0400000000000000" pitchFamily="50" charset="-128"/>
                <a:ea typeface="BIZ UDPゴシック" panose="020B0400000000000000" pitchFamily="50" charset="-128"/>
              </a:rPr>
              <a:t>FS</a:t>
            </a:r>
            <a:r>
              <a:rPr lang="ja-JP" altLang="en-US" sz="1100" b="1" dirty="0">
                <a:latin typeface="BIZ UDPゴシック" panose="020B0400000000000000" pitchFamily="50" charset="-128"/>
                <a:ea typeface="BIZ UDPゴシック" panose="020B0400000000000000" pitchFamily="50" charset="-128"/>
              </a:rPr>
              <a:t>気付き体制</a:t>
            </a:r>
            <a:endParaRPr kumimoji="1" lang="ja-JP" altLang="en-US" sz="1100" b="1" dirty="0">
              <a:latin typeface="BIZ UDPゴシック" panose="020B0400000000000000" pitchFamily="50" charset="-128"/>
              <a:ea typeface="BIZ UDPゴシック" panose="020B0400000000000000" pitchFamily="50" charset="-128"/>
            </a:endParaRPr>
          </a:p>
        </p:txBody>
      </p:sp>
      <p:cxnSp>
        <p:nvCxnSpPr>
          <p:cNvPr id="9" name="カギ線コネクタ 8"/>
          <p:cNvCxnSpPr>
            <a:stCxn id="38" idx="3"/>
            <a:endCxn id="40" idx="2"/>
          </p:cNvCxnSpPr>
          <p:nvPr/>
        </p:nvCxnSpPr>
        <p:spPr>
          <a:xfrm flipV="1">
            <a:off x="5988508" y="4320943"/>
            <a:ext cx="1189532" cy="715610"/>
          </a:xfrm>
          <a:prstGeom prst="bentConnector2">
            <a:avLst/>
          </a:prstGeom>
          <a:ln w="57150">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4990971" y="3944984"/>
            <a:ext cx="652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動作設定ボタン: 進む/次へ 47">
            <a:hlinkClick r:id="rId2" action="ppaction://hlinkfile" highlightClick="1"/>
          </p:cNvPr>
          <p:cNvSpPr/>
          <p:nvPr/>
        </p:nvSpPr>
        <p:spPr>
          <a:xfrm>
            <a:off x="3827417" y="2664824"/>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動作設定ボタン: 進む/次へ 48">
            <a:hlinkClick r:id="rId3" action="ppaction://hlinkfile" highlightClick="1"/>
          </p:cNvPr>
          <p:cNvSpPr/>
          <p:nvPr/>
        </p:nvSpPr>
        <p:spPr>
          <a:xfrm>
            <a:off x="3845749" y="1990213"/>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44583" y="4624251"/>
            <a:ext cx="8227318" cy="783771"/>
          </a:xfrm>
          <a:prstGeom prst="rect">
            <a:avLst/>
          </a:prstGeom>
          <a:noFill/>
          <a:ln w="19050">
            <a:solidFill>
              <a:srgbClr val="DC003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r>
              <a:rPr lang="ja-JP" altLang="en-US" sz="800" dirty="0">
                <a:latin typeface="BIZ UDPゴシック" panose="020B0400000000000000" pitchFamily="50" charset="-128"/>
                <a:ea typeface="BIZ UDPゴシック" panose="020B0400000000000000" pitchFamily="50" charset="-128"/>
              </a:rPr>
              <a:t>・・・計画</a:t>
            </a:r>
            <a:endParaRPr lang="en-US" altLang="ja-JP" sz="800" dirty="0">
              <a:latin typeface="BIZ UDPゴシック" panose="020B0400000000000000" pitchFamily="50" charset="-128"/>
              <a:ea typeface="BIZ UDPゴシック" panose="020B0400000000000000" pitchFamily="50" charset="-128"/>
            </a:endParaRPr>
          </a:p>
          <a:p>
            <a:r>
              <a:rPr kumimoji="1" lang="ja-JP" altLang="en-US" sz="800" dirty="0">
                <a:latin typeface="BIZ UDPゴシック" panose="020B0400000000000000" pitchFamily="50" charset="-128"/>
                <a:ea typeface="BIZ UDPゴシック" panose="020B0400000000000000" pitchFamily="50" charset="-128"/>
              </a:rPr>
              <a:t>・・・実績</a:t>
            </a:r>
          </a:p>
        </p:txBody>
      </p:sp>
      <p:sp>
        <p:nvSpPr>
          <p:cNvPr id="59" name="テキスト ボックス 58"/>
          <p:cNvSpPr txBox="1"/>
          <p:nvPr/>
        </p:nvSpPr>
        <p:spPr>
          <a:xfrm>
            <a:off x="5751628" y="6179693"/>
            <a:ext cx="1914092" cy="349123"/>
          </a:xfrm>
          <a:prstGeom prst="roundRect">
            <a:avLst/>
          </a:prstGeom>
          <a:solidFill>
            <a:schemeClr val="bg1"/>
          </a:solidFill>
          <a:ln w="28575">
            <a:solidFill>
              <a:schemeClr val="accent6"/>
            </a:solidFill>
          </a:ln>
        </p:spPr>
        <p:txBody>
          <a:bodyPr vert="horz" wrap="square" lIns="72000" tIns="0" rIns="0" bIns="0" rtlCol="0" anchor="ctr">
            <a:noAutofit/>
          </a:bodyPr>
          <a:lstStyle/>
          <a:p>
            <a:r>
              <a:rPr lang="ja-JP" altLang="en-US" sz="1100" b="1" dirty="0">
                <a:latin typeface="BIZ UDPゴシック" panose="020B0400000000000000" pitchFamily="50" charset="-128"/>
                <a:ea typeface="BIZ UDPゴシック" panose="020B0400000000000000" pitchFamily="50" charset="-128"/>
              </a:rPr>
              <a:t>課題：新規導入数の目途立て</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60" name="テキスト ボックス 59"/>
          <p:cNvSpPr txBox="1"/>
          <p:nvPr/>
        </p:nvSpPr>
        <p:spPr>
          <a:xfrm>
            <a:off x="4147970" y="3968245"/>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ユーザ側でのネタ出し方法伝承</a:t>
            </a:r>
            <a:endParaRPr kumimoji="1" lang="ja-JP" altLang="en-US" sz="800" dirty="0">
              <a:latin typeface="BIZ UDPゴシック" panose="020B0400000000000000" pitchFamily="50" charset="-128"/>
              <a:ea typeface="BIZ UDPゴシック" panose="020B0400000000000000" pitchFamily="50" charset="-128"/>
            </a:endParaRPr>
          </a:p>
        </p:txBody>
      </p:sp>
      <p:cxnSp>
        <p:nvCxnSpPr>
          <p:cNvPr id="62" name="直線コネクタ 61"/>
          <p:cNvCxnSpPr/>
          <p:nvPr/>
        </p:nvCxnSpPr>
        <p:spPr>
          <a:xfrm>
            <a:off x="8382000" y="2599509"/>
            <a:ext cx="422366" cy="1018904"/>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8348185" y="2599509"/>
            <a:ext cx="373450" cy="1006837"/>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192994" y="2238842"/>
            <a:ext cx="778907"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最低限に</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見直し</a:t>
            </a:r>
          </a:p>
        </p:txBody>
      </p:sp>
      <p:sp>
        <p:nvSpPr>
          <p:cNvPr id="67" name="テキスト ボックス 66"/>
          <p:cNvSpPr txBox="1"/>
          <p:nvPr/>
        </p:nvSpPr>
        <p:spPr>
          <a:xfrm>
            <a:off x="3651065" y="2864843"/>
            <a:ext cx="637906"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仮伝票</a:t>
            </a:r>
            <a:endParaRPr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受領</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4772296" y="2331768"/>
            <a:ext cx="442339" cy="1277991"/>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見つけ隊</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実績作り</a:t>
            </a:r>
          </a:p>
        </p:txBody>
      </p:sp>
    </p:spTree>
    <p:extLst>
      <p:ext uri="{BB962C8B-B14F-4D97-AF65-F5344CB8AC3E}">
        <p14:creationId xmlns:p14="http://schemas.microsoft.com/office/powerpoint/2010/main" val="4187575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210774" y="982339"/>
            <a:ext cx="4757528"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4" name="正方形/長方形 103"/>
          <p:cNvSpPr/>
          <p:nvPr/>
        </p:nvSpPr>
        <p:spPr>
          <a:xfrm>
            <a:off x="5063436" y="982340"/>
            <a:ext cx="3909114" cy="51947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３、神星工業モデルケース</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196790" y="677186"/>
            <a:ext cx="4631502" cy="221847"/>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施設概要</a:t>
            </a:r>
          </a:p>
        </p:txBody>
      </p:sp>
      <p:grpSp>
        <p:nvGrpSpPr>
          <p:cNvPr id="95" name="グループ化 94"/>
          <p:cNvGrpSpPr/>
          <p:nvPr/>
        </p:nvGrpSpPr>
        <p:grpSpPr>
          <a:xfrm>
            <a:off x="601484" y="1362297"/>
            <a:ext cx="3881616" cy="2460764"/>
            <a:chOff x="485341" y="1250647"/>
            <a:chExt cx="3881616" cy="2460764"/>
          </a:xfrm>
        </p:grpSpPr>
        <p:sp>
          <p:nvSpPr>
            <p:cNvPr id="7" name="タイトル 1"/>
            <p:cNvSpPr txBox="1">
              <a:spLocks/>
            </p:cNvSpPr>
            <p:nvPr/>
          </p:nvSpPr>
          <p:spPr>
            <a:xfrm>
              <a:off x="485341" y="12506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タイトル 1"/>
            <p:cNvSpPr txBox="1">
              <a:spLocks/>
            </p:cNvSpPr>
            <p:nvPr/>
          </p:nvSpPr>
          <p:spPr>
            <a:xfrm>
              <a:off x="1940947" y="125470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広美１工場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タイトル 1"/>
            <p:cNvSpPr txBox="1">
              <a:spLocks/>
            </p:cNvSpPr>
            <p:nvPr/>
          </p:nvSpPr>
          <p:spPr>
            <a:xfrm>
              <a:off x="1940947" y="1730486"/>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タイトル 1"/>
            <p:cNvSpPr txBox="1">
              <a:spLocks/>
            </p:cNvSpPr>
            <p:nvPr/>
          </p:nvSpPr>
          <p:spPr>
            <a:xfrm>
              <a:off x="1940947" y="2154220"/>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タイトル 1"/>
            <p:cNvSpPr txBox="1">
              <a:spLocks/>
            </p:cNvSpPr>
            <p:nvPr/>
          </p:nvSpPr>
          <p:spPr>
            <a:xfrm>
              <a:off x="1940947" y="258759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タイトル 1"/>
            <p:cNvSpPr txBox="1">
              <a:spLocks/>
            </p:cNvSpPr>
            <p:nvPr/>
          </p:nvSpPr>
          <p:spPr>
            <a:xfrm>
              <a:off x="1940947" y="299491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3</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タイトル 1"/>
            <p:cNvSpPr txBox="1">
              <a:spLocks/>
            </p:cNvSpPr>
            <p:nvPr/>
          </p:nvSpPr>
          <p:spPr>
            <a:xfrm>
              <a:off x="1940947" y="340224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鳳来工場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5" name="タイトル 1"/>
            <p:cNvSpPr txBox="1">
              <a:spLocks/>
            </p:cNvSpPr>
            <p:nvPr/>
          </p:nvSpPr>
          <p:spPr>
            <a:xfrm>
              <a:off x="3396553" y="12633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受変電設備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6" name="タイトル 1"/>
            <p:cNvSpPr txBox="1">
              <a:spLocks/>
            </p:cNvSpPr>
            <p:nvPr/>
          </p:nvSpPr>
          <p:spPr>
            <a:xfrm>
              <a:off x="3396553" y="1714401"/>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タイトル 1"/>
            <p:cNvSpPr txBox="1">
              <a:spLocks/>
            </p:cNvSpPr>
            <p:nvPr/>
          </p:nvSpPr>
          <p:spPr>
            <a:xfrm>
              <a:off x="3396553" y="2170858"/>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空調設備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18" name="カギ線コネクタ 17"/>
            <p:cNvCxnSpPr>
              <a:stCxn id="9" idx="3"/>
              <a:endCxn id="15" idx="1"/>
            </p:cNvCxnSpPr>
            <p:nvPr/>
          </p:nvCxnSpPr>
          <p:spPr>
            <a:xfrm>
              <a:off x="2911351" y="1409290"/>
              <a:ext cx="485202" cy="86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9" idx="3"/>
              <a:endCxn id="16" idx="1"/>
            </p:cNvCxnSpPr>
            <p:nvPr/>
          </p:nvCxnSpPr>
          <p:spPr>
            <a:xfrm>
              <a:off x="2911351" y="1409290"/>
              <a:ext cx="485202" cy="4596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9" idx="3"/>
              <a:endCxn id="17" idx="1"/>
            </p:cNvCxnSpPr>
            <p:nvPr/>
          </p:nvCxnSpPr>
          <p:spPr>
            <a:xfrm>
              <a:off x="2911351" y="1409290"/>
              <a:ext cx="485202" cy="9161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7" idx="3"/>
              <a:endCxn id="10" idx="1"/>
            </p:cNvCxnSpPr>
            <p:nvPr/>
          </p:nvCxnSpPr>
          <p:spPr>
            <a:xfrm>
              <a:off x="1455745" y="1405232"/>
              <a:ext cx="485202" cy="4798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3396553" y="262731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消防用設備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42" name="カギ線コネクタ 41"/>
            <p:cNvCxnSpPr>
              <a:stCxn id="9" idx="3"/>
              <a:endCxn id="41" idx="1"/>
            </p:cNvCxnSpPr>
            <p:nvPr/>
          </p:nvCxnSpPr>
          <p:spPr>
            <a:xfrm>
              <a:off x="2911351" y="1409290"/>
              <a:ext cx="485202" cy="137261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7" idx="3"/>
              <a:endCxn id="9" idx="1"/>
            </p:cNvCxnSpPr>
            <p:nvPr/>
          </p:nvCxnSpPr>
          <p:spPr>
            <a:xfrm>
              <a:off x="1455745" y="1405232"/>
              <a:ext cx="485202" cy="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7" idx="3"/>
              <a:endCxn id="11" idx="1"/>
            </p:cNvCxnSpPr>
            <p:nvPr/>
          </p:nvCxnSpPr>
          <p:spPr>
            <a:xfrm>
              <a:off x="1455745" y="1405232"/>
              <a:ext cx="485202" cy="9035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7" idx="3"/>
              <a:endCxn id="12" idx="1"/>
            </p:cNvCxnSpPr>
            <p:nvPr/>
          </p:nvCxnSpPr>
          <p:spPr>
            <a:xfrm>
              <a:off x="1455745" y="1405232"/>
              <a:ext cx="485202" cy="133694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7" idx="3"/>
              <a:endCxn id="13" idx="1"/>
            </p:cNvCxnSpPr>
            <p:nvPr/>
          </p:nvCxnSpPr>
          <p:spPr>
            <a:xfrm>
              <a:off x="1455745" y="1405232"/>
              <a:ext cx="485202" cy="17442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7" idx="3"/>
              <a:endCxn id="14" idx="1"/>
            </p:cNvCxnSpPr>
            <p:nvPr/>
          </p:nvCxnSpPr>
          <p:spPr>
            <a:xfrm>
              <a:off x="1455745" y="1405232"/>
              <a:ext cx="485202" cy="21515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タイトル 1"/>
          <p:cNvSpPr txBox="1">
            <a:spLocks/>
          </p:cNvSpPr>
          <p:nvPr/>
        </p:nvSpPr>
        <p:spPr>
          <a:xfrm>
            <a:off x="336800" y="3962491"/>
            <a:ext cx="4494404"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工場別高圧受電・空圧機</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水冷ｽｸﾘｭ</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EHP</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空調？</a:t>
            </a:r>
          </a:p>
        </p:txBody>
      </p:sp>
      <p:sp>
        <p:nvSpPr>
          <p:cNvPr id="97" name="タイトル 1"/>
          <p:cNvSpPr txBox="1">
            <a:spLocks/>
          </p:cNvSpPr>
          <p:nvPr/>
        </p:nvSpPr>
        <p:spPr>
          <a:xfrm>
            <a:off x="210774" y="4465754"/>
            <a:ext cx="4702653" cy="1769851"/>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 既存の支援内容</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・保全</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S</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部　空圧機 ４台 定期点検・整備</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(1,020</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年受注</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spcBef>
                <a:spcPts val="600"/>
              </a:spcBef>
            </a:pP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・省エネ</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ITS</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部　生産</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EMS 7</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ﾗｲﾝ原単位管理</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各分電盤・照明</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空調・受電電力ﾃﾞﾏﾝﾄﾞ計測</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(23,000</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/18</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19</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年度受注</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タイトル 1"/>
          <p:cNvSpPr txBox="1">
            <a:spLocks/>
          </p:cNvSpPr>
          <p:nvPr/>
        </p:nvSpPr>
        <p:spPr>
          <a:xfrm>
            <a:off x="4904802" y="1013330"/>
            <a:ext cx="4175698" cy="471599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lnSpc>
                <a:spcPts val="24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①初期段階：既存との差別化による入込み</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・案件毎コスト → 付加価値の提供</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 一括り化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の狙い</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レポート診断モデル　を計画</a:t>
            </a:r>
            <a:endPar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②中期段階：情報連携による分析</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・保全全体予算 → 一括り化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の検討</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・省エネ予算 → 改善ネタ出し全体支援</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4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⇒空調機保全</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工場丸ごと省エネモデル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構外施設シェアードサービスモデル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を計画</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③連携段階：業務の連携</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・業務連携 → 保全・省エネ予算立案</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執行</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 運転・点検の業務取込み</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⇒施設シェアードサービス　を実行</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①～② を２年間で立上げ期間を策定</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0" name="タイトル 1"/>
          <p:cNvSpPr txBox="1">
            <a:spLocks/>
          </p:cNvSpPr>
          <p:nvPr/>
        </p:nvSpPr>
        <p:spPr>
          <a:xfrm>
            <a:off x="5170143" y="5793045"/>
            <a:ext cx="3695700"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品質担保と情報共有はクラウドが支援</a:t>
            </a:r>
          </a:p>
        </p:txBody>
      </p:sp>
      <p:sp>
        <p:nvSpPr>
          <p:cNvPr id="102" name="タイトル 1"/>
          <p:cNvSpPr txBox="1">
            <a:spLocks/>
          </p:cNvSpPr>
          <p:nvPr/>
        </p:nvSpPr>
        <p:spPr>
          <a:xfrm>
            <a:off x="336800" y="992756"/>
            <a:ext cx="4631502" cy="33680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nSpc>
                <a:spcPts val="24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工場</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物流</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ｸﾞﾙｰﾌﾟ会社</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生産ライン</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kern="0" dirty="0">
                <a:solidFill>
                  <a:sysClr val="windowText" lastClr="000000"/>
                </a:solidFill>
                <a:latin typeface="BIZ UDPゴシック" panose="020B0400000000000000" pitchFamily="50" charset="-128"/>
                <a:ea typeface="BIZ UDPゴシック" panose="020B0400000000000000" pitchFamily="50" charset="-128"/>
              </a:rPr>
              <a:t>約</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60</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3" name="タイトル 1"/>
          <p:cNvSpPr txBox="1">
            <a:spLocks/>
          </p:cNvSpPr>
          <p:nvPr/>
        </p:nvSpPr>
        <p:spPr>
          <a:xfrm>
            <a:off x="5063436" y="670051"/>
            <a:ext cx="3909114" cy="266853"/>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(2)</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展開の考え方 － </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保全と省エネを切口</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ストライプ矢印 2"/>
          <p:cNvSpPr/>
          <p:nvPr/>
        </p:nvSpPr>
        <p:spPr>
          <a:xfrm rot="5400000">
            <a:off x="6705058" y="3333941"/>
            <a:ext cx="4334386" cy="416498"/>
          </a:xfrm>
          <a:prstGeom prst="striped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dirty="0">
                <a:effectLst>
                  <a:outerShdw blurRad="38100" dist="38100" dir="2700000" algn="tl">
                    <a:srgbClr val="000000">
                      <a:alpha val="43137"/>
                    </a:srgbClr>
                  </a:outerShdw>
                </a:effectLst>
              </a:rPr>
              <a:t>必要アイテムに応じて随時クラウド機能追加</a:t>
            </a:r>
          </a:p>
        </p:txBody>
      </p:sp>
    </p:spTree>
    <p:extLst>
      <p:ext uri="{BB962C8B-B14F-4D97-AF65-F5344CB8AC3E}">
        <p14:creationId xmlns:p14="http://schemas.microsoft.com/office/powerpoint/2010/main" val="139703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latin typeface="BIZ UDPゴシック" panose="020B0400000000000000" pitchFamily="50" charset="-128"/>
                <a:ea typeface="BIZ UDPゴシック" panose="020B0400000000000000" pitchFamily="50" charset="-128"/>
              </a:rPr>
              <a:pPr/>
              <a:t>1</a:t>
            </a:fld>
            <a:r>
              <a:rPr lang="en-US" altLang="ja-JP">
                <a:latin typeface="BIZ UDPゴシック" panose="020B0400000000000000" pitchFamily="50" charset="-128"/>
                <a:ea typeface="BIZ UDPゴシック" panose="020B0400000000000000" pitchFamily="50" charset="-128"/>
              </a:rPr>
              <a:t> </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2" descr="https://www.denso.com/global/en/about-us/facts-and-figures/keyvisual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4" y="940147"/>
            <a:ext cx="4185138" cy="11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7"/>
          <p:cNvSpPr txBox="1">
            <a:spLocks noChangeArrowheads="1"/>
          </p:cNvSpPr>
          <p:nvPr/>
        </p:nvSpPr>
        <p:spPr bwMode="auto">
          <a:xfrm>
            <a:off x="18300009" y="673833"/>
            <a:ext cx="558166" cy="2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defTabSz="844083" fontAlgn="base">
              <a:spcBef>
                <a:spcPct val="0"/>
              </a:spcBef>
              <a:spcAft>
                <a:spcPct val="0"/>
              </a:spcAft>
            </a:pPr>
            <a:r>
              <a:rPr lang="en-US" altLang="ja-JP" sz="1108" b="1">
                <a:solidFill>
                  <a:srgbClr val="FFFFFF"/>
                </a:solidFill>
                <a:latin typeface="BIZ UDPゴシック" panose="020B0400000000000000" pitchFamily="50" charset="-128"/>
                <a:ea typeface="BIZ UDPゴシック" panose="020B0400000000000000" pitchFamily="50" charset="-128"/>
              </a:rPr>
              <a:t>1/16</a:t>
            </a:r>
          </a:p>
        </p:txBody>
      </p:sp>
      <p:pic>
        <p:nvPicPr>
          <p:cNvPr id="8"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1151162"/>
            <a:ext cx="2247900" cy="86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21"/>
          <p:cNvSpPr>
            <a:spLocks noChangeArrowheads="1"/>
          </p:cNvSpPr>
          <p:nvPr/>
        </p:nvSpPr>
        <p:spPr bwMode="auto">
          <a:xfrm>
            <a:off x="4525107" y="928424"/>
            <a:ext cx="9832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サーマル</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10" name="Picture 39" descr="https://www.denso.com/global/en/products-and-services/bnr_index_bigger_therm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531" y="1152627"/>
            <a:ext cx="2253762" cy="8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 y="2154950"/>
            <a:ext cx="4185138" cy="113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1"/>
          <p:cNvSpPr>
            <a:spLocks noChangeArrowheads="1"/>
          </p:cNvSpPr>
          <p:nvPr/>
        </p:nvSpPr>
        <p:spPr bwMode="auto">
          <a:xfrm>
            <a:off x="167054" y="2569654"/>
            <a:ext cx="1507880"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923">
                <a:solidFill>
                  <a:srgbClr val="000000"/>
                </a:solidFill>
                <a:latin typeface="BIZ UDPゴシック" panose="020B0400000000000000" pitchFamily="50" charset="-128"/>
                <a:ea typeface="BIZ UDPゴシック" panose="020B0400000000000000" pitchFamily="50" charset="-128"/>
              </a:rPr>
              <a:t>(</a:t>
            </a:r>
            <a:r>
              <a:rPr lang="ja-JP" altLang="en-US" sz="923">
                <a:solidFill>
                  <a:srgbClr val="000000"/>
                </a:solidFill>
                <a:latin typeface="BIZ UDPゴシック" panose="020B0400000000000000" pitchFamily="50" charset="-128"/>
                <a:ea typeface="BIZ UDPゴシック" panose="020B0400000000000000" pitchFamily="50" charset="-128"/>
              </a:rPr>
              <a:t>資本金 </a:t>
            </a:r>
            <a:r>
              <a:rPr lang="en-US" altLang="ja-JP" sz="923">
                <a:solidFill>
                  <a:srgbClr val="000000"/>
                </a:solidFill>
                <a:latin typeface="BIZ UDPゴシック" panose="020B0400000000000000" pitchFamily="50" charset="-128"/>
                <a:ea typeface="BIZ UDPゴシック" panose="020B0400000000000000" pitchFamily="50" charset="-128"/>
              </a:rPr>
              <a:t>1,874 </a:t>
            </a:r>
            <a:r>
              <a:rPr lang="ja-JP" altLang="en-US" sz="923">
                <a:solidFill>
                  <a:srgbClr val="000000"/>
                </a:solidFill>
                <a:latin typeface="BIZ UDPゴシック" panose="020B0400000000000000" pitchFamily="50" charset="-128"/>
                <a:ea typeface="BIZ UDPゴシック" panose="020B0400000000000000" pitchFamily="50" charset="-128"/>
              </a:rPr>
              <a:t>億円</a:t>
            </a:r>
            <a:r>
              <a:rPr lang="en-US" altLang="ja-JP" sz="923">
                <a:solidFill>
                  <a:srgbClr val="000000"/>
                </a:solidFill>
                <a:latin typeface="BIZ UDPゴシック" panose="020B0400000000000000" pitchFamily="50" charset="-128"/>
                <a:ea typeface="BIZ UDPゴシック" panose="020B0400000000000000" pitchFamily="50" charset="-128"/>
              </a:rPr>
              <a:t>)</a:t>
            </a:r>
            <a:endParaRPr lang="ja-JP" altLang="en-US" sz="923">
              <a:solidFill>
                <a:srgbClr val="000000"/>
              </a:solidFill>
              <a:latin typeface="BIZ UDPゴシック" panose="020B0400000000000000" pitchFamily="50" charset="-128"/>
              <a:ea typeface="BIZ UDPゴシック" panose="020B0400000000000000" pitchFamily="50" charset="-128"/>
            </a:endParaRPr>
          </a:p>
        </p:txBody>
      </p:sp>
      <p:grpSp>
        <p:nvGrpSpPr>
          <p:cNvPr id="13" name="グループ化 2"/>
          <p:cNvGrpSpPr>
            <a:grpSpLocks/>
          </p:cNvGrpSpPr>
          <p:nvPr/>
        </p:nvGrpSpPr>
        <p:grpSpPr bwMode="auto">
          <a:xfrm>
            <a:off x="167054" y="4930846"/>
            <a:ext cx="4205654" cy="1150326"/>
            <a:chOff x="160325" y="5427447"/>
            <a:chExt cx="4556138" cy="1246608"/>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053" t="1880" r="6017" b="16188"/>
            <a:stretch>
              <a:fillRect/>
            </a:stretch>
          </p:blipFill>
          <p:spPr bwMode="auto">
            <a:xfrm>
              <a:off x="227474" y="5432143"/>
              <a:ext cx="1485165"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l="2516" r="7556" b="19695"/>
            <a:stretch>
              <a:fillRect/>
            </a:stretch>
          </p:blipFill>
          <p:spPr bwMode="auto">
            <a:xfrm>
              <a:off x="3284115" y="5427447"/>
              <a:ext cx="1432348" cy="12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8">
              <a:extLst>
                <a:ext uri="{28A0092B-C50C-407E-A947-70E740481C1C}">
                  <a14:useLocalDpi xmlns:a14="http://schemas.microsoft.com/office/drawing/2010/main" val="0"/>
                </a:ext>
              </a:extLst>
            </a:blip>
            <a:srcRect l="5559" t="7359" r="8263" b="9871"/>
            <a:stretch>
              <a:fillRect/>
            </a:stretch>
          </p:blipFill>
          <p:spPr bwMode="auto">
            <a:xfrm>
              <a:off x="1778767" y="5432143"/>
              <a:ext cx="1432348"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21"/>
            <p:cNvSpPr>
              <a:spLocks noChangeArrowheads="1"/>
            </p:cNvSpPr>
            <p:nvPr/>
          </p:nvSpPr>
          <p:spPr bwMode="auto">
            <a:xfrm>
              <a:off x="160325" y="5845694"/>
              <a:ext cx="1632427" cy="2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831">
                  <a:solidFill>
                    <a:srgbClr val="000000"/>
                  </a:solidFill>
                  <a:latin typeface="BIZ UDPゴシック" panose="020B0400000000000000" pitchFamily="50" charset="-128"/>
                  <a:ea typeface="BIZ UDPゴシック" panose="020B0400000000000000" pitchFamily="50" charset="-128"/>
                </a:rPr>
                <a:t>(</a:t>
              </a:r>
              <a:r>
                <a:rPr lang="ja-JP" altLang="en-US" sz="831">
                  <a:solidFill>
                    <a:srgbClr val="000000"/>
                  </a:solidFill>
                  <a:latin typeface="BIZ UDPゴシック" panose="020B0400000000000000" pitchFamily="50" charset="-128"/>
                  <a:ea typeface="BIZ UDPゴシック" panose="020B0400000000000000" pitchFamily="50" charset="-128"/>
                </a:rPr>
                <a:t>資本金 </a:t>
              </a:r>
              <a:r>
                <a:rPr lang="en-US" altLang="ja-JP" sz="831">
                  <a:solidFill>
                    <a:srgbClr val="000000"/>
                  </a:solidFill>
                  <a:latin typeface="BIZ UDPゴシック" panose="020B0400000000000000" pitchFamily="50" charset="-128"/>
                  <a:ea typeface="BIZ UDPゴシック" panose="020B0400000000000000" pitchFamily="50" charset="-128"/>
                </a:rPr>
                <a:t>3,000</a:t>
              </a:r>
              <a:r>
                <a:rPr lang="ja-JP" altLang="en-US" sz="831">
                  <a:solidFill>
                    <a:srgbClr val="000000"/>
                  </a:solidFill>
                  <a:latin typeface="BIZ UDPゴシック" panose="020B0400000000000000" pitchFamily="50" charset="-128"/>
                  <a:ea typeface="BIZ UDPゴシック" panose="020B0400000000000000" pitchFamily="50" charset="-128"/>
                </a:rPr>
                <a:t>万円</a:t>
              </a:r>
              <a:r>
                <a:rPr lang="en-US" altLang="ja-JP" sz="831">
                  <a:solidFill>
                    <a:srgbClr val="000000"/>
                  </a:solidFill>
                  <a:latin typeface="BIZ UDPゴシック" panose="020B0400000000000000" pitchFamily="50" charset="-128"/>
                  <a:ea typeface="BIZ UDPゴシック" panose="020B0400000000000000" pitchFamily="50" charset="-128"/>
                </a:rPr>
                <a:t>)</a:t>
              </a:r>
            </a:p>
          </p:txBody>
        </p:sp>
      </p:grpSp>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065" y="3708715"/>
            <a:ext cx="4142643" cy="121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970" y="3903611"/>
            <a:ext cx="2159977" cy="95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89" y="3903611"/>
            <a:ext cx="2154115" cy="95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5" descr="DENSO ADAS / AD å®å¿ã§ãããèªåé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247" y="2424581"/>
            <a:ext cx="2165838" cy="83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正方形/長方形 21"/>
          <p:cNvSpPr>
            <a:spLocks noChangeArrowheads="1"/>
          </p:cNvSpPr>
          <p:nvPr/>
        </p:nvSpPr>
        <p:spPr bwMode="auto">
          <a:xfrm>
            <a:off x="6834554" y="928424"/>
            <a:ext cx="98180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パワトレイン</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3" name="正方形/長方形 21"/>
          <p:cNvSpPr>
            <a:spLocks noChangeArrowheads="1"/>
          </p:cNvSpPr>
          <p:nvPr/>
        </p:nvSpPr>
        <p:spPr bwMode="auto">
          <a:xfrm>
            <a:off x="6822831" y="2197447"/>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自動運転・</a:t>
            </a:r>
            <a:r>
              <a:rPr lang="en-US" altLang="ja-JP" sz="1292" b="1">
                <a:solidFill>
                  <a:srgbClr val="000000"/>
                </a:solidFill>
                <a:latin typeface="BIZ UDPゴシック" panose="020B0400000000000000" pitchFamily="50" charset="-128"/>
                <a:ea typeface="BIZ UDPゴシック" panose="020B0400000000000000" pitchFamily="50" charset="-128"/>
              </a:rPr>
              <a:t>AI</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4" name="正方形/長方形 21"/>
          <p:cNvSpPr>
            <a:spLocks noChangeArrowheads="1"/>
          </p:cNvSpPr>
          <p:nvPr/>
        </p:nvSpPr>
        <p:spPr bwMode="auto">
          <a:xfrm>
            <a:off x="4451838" y="3672080"/>
            <a:ext cx="11356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運転</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5" name="正方形/長方形 21"/>
          <p:cNvSpPr>
            <a:spLocks noChangeArrowheads="1"/>
          </p:cNvSpPr>
          <p:nvPr/>
        </p:nvSpPr>
        <p:spPr bwMode="auto">
          <a:xfrm>
            <a:off x="6768611" y="3667684"/>
            <a:ext cx="1137138"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保全</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26" name="Picture 69" descr="https://www.densofacilities.co.jp/images/business/energy-saving/energy_saving_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7603" y="5103761"/>
            <a:ext cx="1186962" cy="71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3" descr="https://www.densofacilities.co.jp/images/business/energy-saving/energy_saving_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6185" y="5080315"/>
            <a:ext cx="1116623"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7" descr="https://www.densofacilities.co.jp/images/business/energy-saving/energy_saving_6.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08" y="5080315"/>
            <a:ext cx="1055077"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3358" y="5080315"/>
            <a:ext cx="971550" cy="7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977" y="2402601"/>
            <a:ext cx="2244969" cy="80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正方形/長方形 21"/>
          <p:cNvSpPr>
            <a:spLocks noChangeArrowheads="1"/>
          </p:cNvSpPr>
          <p:nvPr/>
        </p:nvSpPr>
        <p:spPr bwMode="auto">
          <a:xfrm>
            <a:off x="4487008" y="2209170"/>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電動化</a:t>
            </a:r>
          </a:p>
        </p:txBody>
      </p:sp>
      <p:sp>
        <p:nvSpPr>
          <p:cNvPr id="32" name="AutoShape 2320"/>
          <p:cNvSpPr>
            <a:spLocks noChangeArrowheads="1"/>
          </p:cNvSpPr>
          <p:nvPr/>
        </p:nvSpPr>
        <p:spPr bwMode="auto">
          <a:xfrm>
            <a:off x="4574931" y="5818869"/>
            <a:ext cx="215411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生産設備の省エネ改善</a:t>
            </a:r>
            <a:endParaRPr lang="en-US" altLang="ja-JP" sz="1292" kern="0" dirty="0">
              <a:solidFill>
                <a:srgbClr val="000000"/>
              </a:solidFill>
              <a:latin typeface="BIZ UDPゴシック" panose="020B0400000000000000" pitchFamily="50" charset="-128"/>
              <a:ea typeface="BIZ UDPゴシック" panose="020B0400000000000000" pitchFamily="50" charset="-128"/>
            </a:endParaRPr>
          </a:p>
        </p:txBody>
      </p:sp>
      <p:sp>
        <p:nvSpPr>
          <p:cNvPr id="33" name="AutoShape 2320"/>
          <p:cNvSpPr>
            <a:spLocks noChangeArrowheads="1"/>
          </p:cNvSpPr>
          <p:nvPr/>
        </p:nvSpPr>
        <p:spPr bwMode="auto">
          <a:xfrm>
            <a:off x="6812573" y="5818869"/>
            <a:ext cx="217023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供給設備の省エネシステム開発</a:t>
            </a:r>
          </a:p>
        </p:txBody>
      </p:sp>
      <p:sp>
        <p:nvSpPr>
          <p:cNvPr id="34" name="正方形/長方形 1"/>
          <p:cNvSpPr>
            <a:spLocks noChangeArrowheads="1"/>
          </p:cNvSpPr>
          <p:nvPr/>
        </p:nvSpPr>
        <p:spPr bwMode="auto">
          <a:xfrm>
            <a:off x="4510454" y="4967480"/>
            <a:ext cx="4507523" cy="1121020"/>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5" name="角丸四角形 1"/>
          <p:cNvSpPr>
            <a:spLocks noChangeArrowheads="1"/>
          </p:cNvSpPr>
          <p:nvPr/>
        </p:nvSpPr>
        <p:spPr bwMode="auto">
          <a:xfrm>
            <a:off x="109904" y="718873"/>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6" name="角丸四角形 39"/>
          <p:cNvSpPr>
            <a:spLocks noChangeArrowheads="1"/>
          </p:cNvSpPr>
          <p:nvPr/>
        </p:nvSpPr>
        <p:spPr bwMode="auto">
          <a:xfrm>
            <a:off x="109904" y="3524077"/>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7" name="正方形/長方形 3"/>
          <p:cNvSpPr>
            <a:spLocks noChangeArrowheads="1"/>
          </p:cNvSpPr>
          <p:nvPr/>
        </p:nvSpPr>
        <p:spPr bwMode="auto">
          <a:xfrm>
            <a:off x="4727331" y="664654"/>
            <a:ext cx="4289180" cy="127488"/>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0" name="正方形/長方形 43"/>
          <p:cNvSpPr>
            <a:spLocks noChangeArrowheads="1"/>
          </p:cNvSpPr>
          <p:nvPr/>
        </p:nvSpPr>
        <p:spPr bwMode="auto">
          <a:xfrm>
            <a:off x="4717073" y="3465461"/>
            <a:ext cx="4274527" cy="117231"/>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1" name="正方形/長方形 30"/>
          <p:cNvSpPr>
            <a:spLocks noChangeArrowheads="1"/>
          </p:cNvSpPr>
          <p:nvPr/>
        </p:nvSpPr>
        <p:spPr bwMode="auto">
          <a:xfrm>
            <a:off x="205154" y="3401349"/>
            <a:ext cx="3607842"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株式会社デンソーファシリティーズ</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2" name="正方形/長方形 21"/>
          <p:cNvSpPr>
            <a:spLocks noChangeArrowheads="1"/>
          </p:cNvSpPr>
          <p:nvPr/>
        </p:nvSpPr>
        <p:spPr bwMode="auto">
          <a:xfrm>
            <a:off x="4692162" y="3376072"/>
            <a:ext cx="446356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エネルギー供給設備の運転・保全・建設・省エネＩＴ</a:t>
            </a:r>
            <a:endParaRPr lang="en-US" altLang="ja-JP" sz="1292">
              <a:solidFill>
                <a:srgbClr val="000000"/>
              </a:solidFill>
              <a:latin typeface="BIZ UDPゴシック" panose="020B0400000000000000" pitchFamily="50" charset="-128"/>
              <a:ea typeface="BIZ UDPゴシック" panose="020B0400000000000000" pitchFamily="50" charset="-128"/>
            </a:endParaRPr>
          </a:p>
        </p:txBody>
      </p:sp>
      <p:sp>
        <p:nvSpPr>
          <p:cNvPr id="43" name="正方形/長方形 21"/>
          <p:cNvSpPr>
            <a:spLocks noChangeArrowheads="1"/>
          </p:cNvSpPr>
          <p:nvPr/>
        </p:nvSpPr>
        <p:spPr bwMode="auto">
          <a:xfrm>
            <a:off x="4692162" y="594316"/>
            <a:ext cx="445183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自動車分野および自動車技術を応用した事業展開</a:t>
            </a:r>
          </a:p>
        </p:txBody>
      </p:sp>
      <p:sp>
        <p:nvSpPr>
          <p:cNvPr id="44" name="正方形/長方形 30"/>
          <p:cNvSpPr>
            <a:spLocks noChangeArrowheads="1"/>
          </p:cNvSpPr>
          <p:nvPr/>
        </p:nvSpPr>
        <p:spPr bwMode="auto">
          <a:xfrm>
            <a:off x="254056" y="619461"/>
            <a:ext cx="1845057"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5" name="正方形/長方形 44"/>
          <p:cNvSpPr>
            <a:spLocks noChangeArrowheads="1"/>
          </p:cNvSpPr>
          <p:nvPr/>
        </p:nvSpPr>
        <p:spPr bwMode="auto">
          <a:xfrm>
            <a:off x="4608634" y="4878092"/>
            <a:ext cx="2949820" cy="196362"/>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6" name="Rectangle 56"/>
          <p:cNvSpPr>
            <a:spLocks noChangeArrowheads="1"/>
          </p:cNvSpPr>
          <p:nvPr/>
        </p:nvSpPr>
        <p:spPr bwMode="auto">
          <a:xfrm>
            <a:off x="4492869" y="4831200"/>
            <a:ext cx="2275742" cy="284661"/>
          </a:xfrm>
          <a:prstGeom prst="rect">
            <a:avLst/>
          </a:prstGeom>
          <a:noFill/>
          <a:ln w="12700">
            <a:noFill/>
            <a:miter lim="800000"/>
            <a:headEnd/>
            <a:tailEnd/>
          </a:ln>
          <a:effectLst>
            <a:outerShdw dist="50800" sx="1000" sy="1000" algn="ctr" rotWithShape="0">
              <a:srgbClr val="000000">
                <a:lumMod val="50000"/>
                <a:lumOff val="50000"/>
              </a:srgbClr>
            </a:outerShdw>
          </a:effectLst>
        </p:spPr>
        <p:txBody>
          <a:bodyPr lIns="33231" tIns="42497" rIns="33231" bIns="42497">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292" b="1"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省エネＩＴソリューション事業</a:t>
            </a:r>
            <a:endParaRPr lang="ja-JP" altLang="en-US" sz="1292" b="1" kern="0" dirty="0">
              <a:solidFill>
                <a:srgbClr val="008000"/>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50"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１、会社紹介</a:t>
            </a:r>
            <a:endParaRPr kumimoji="1" lang="ja-JP" altLang="en-US" dirty="0">
              <a:latin typeface="BIZ UDPゴシック" panose="020B0400000000000000" pitchFamily="50" charset="-128"/>
              <a:ea typeface="BIZ UDPゴシック" panose="020B0400000000000000" pitchFamily="50" charset="-128"/>
            </a:endParaRPr>
          </a:p>
        </p:txBody>
      </p:sp>
      <p:sp>
        <p:nvSpPr>
          <p:cNvPr id="47" name="Rectangle 56"/>
          <p:cNvSpPr>
            <a:spLocks noChangeArrowheads="1"/>
          </p:cNvSpPr>
          <p:nvPr/>
        </p:nvSpPr>
        <p:spPr bwMode="auto">
          <a:xfrm>
            <a:off x="6720254" y="4869706"/>
            <a:ext cx="795703" cy="213135"/>
          </a:xfrm>
          <a:prstGeom prst="rect">
            <a:avLst/>
          </a:prstGeom>
          <a:solidFill>
            <a:srgbClr val="0000FF"/>
          </a:solidFill>
          <a:ln w="12700">
            <a:noFill/>
            <a:miter lim="800000"/>
            <a:headEnd/>
            <a:tailEnd/>
          </a:ln>
          <a:effectLst>
            <a:outerShdw dist="50800" sx="1000" sy="1000" algn="ctr" rotWithShape="0">
              <a:srgbClr val="000000">
                <a:lumMod val="50000"/>
                <a:lumOff val="50000"/>
              </a:srgbClr>
            </a:outerShdw>
          </a:effectLst>
        </p:spPr>
        <p:txBody>
          <a:bodyPr lIns="0" tIns="0" rIns="0" bIns="0" anchor="ctr">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385" b="1" kern="0" dirty="0">
                <a:solidFill>
                  <a:prstClr val="white"/>
                </a:solidFill>
                <a:latin typeface="BIZ UDPゴシック" panose="020B0400000000000000" pitchFamily="50" charset="-128"/>
                <a:ea typeface="BIZ UDPゴシック" panose="020B0400000000000000" pitchFamily="50" charset="-128"/>
                <a:cs typeface="Meiryo UI" panose="020B0604030504040204" pitchFamily="50" charset="-128"/>
              </a:rPr>
              <a:t>プロ集団</a:t>
            </a:r>
          </a:p>
        </p:txBody>
      </p:sp>
    </p:spTree>
    <p:extLst>
      <p:ext uri="{BB962C8B-B14F-4D97-AF65-F5344CB8AC3E}">
        <p14:creationId xmlns:p14="http://schemas.microsoft.com/office/powerpoint/2010/main" val="2266797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4"/>
          <p:cNvSpPr>
            <a:spLocks noChangeArrowheads="1"/>
          </p:cNvSpPr>
          <p:nvPr/>
        </p:nvSpPr>
        <p:spPr bwMode="auto">
          <a:xfrm>
            <a:off x="1195388" y="506413"/>
            <a:ext cx="7620000" cy="8731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0" name="AutoShape 5"/>
          <p:cNvSpPr>
            <a:spLocks noChangeArrowheads="1"/>
          </p:cNvSpPr>
          <p:nvPr/>
        </p:nvSpPr>
        <p:spPr bwMode="auto">
          <a:xfrm>
            <a:off x="71438" y="825864"/>
            <a:ext cx="8920162" cy="1166525"/>
          </a:xfrm>
          <a:prstGeom prst="roundRect">
            <a:avLst>
              <a:gd name="adj" fmla="val 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2400" u="sng" dirty="0">
              <a:solidFill>
                <a:srgbClr val="FF0000"/>
              </a:solidFill>
              <a:latin typeface="BIZ UDPゴシック" panose="020B0400000000000000" pitchFamily="50" charset="-128"/>
              <a:ea typeface="BIZ UDPゴシック" panose="020B0400000000000000" pitchFamily="50" charset="-128"/>
            </a:endParaRPr>
          </a:p>
        </p:txBody>
      </p:sp>
      <p:sp>
        <p:nvSpPr>
          <p:cNvPr id="91" name="AutoShape 8"/>
          <p:cNvSpPr>
            <a:spLocks noChangeArrowheads="1"/>
          </p:cNvSpPr>
          <p:nvPr/>
        </p:nvSpPr>
        <p:spPr bwMode="auto">
          <a:xfrm>
            <a:off x="71438" y="2224527"/>
            <a:ext cx="4424362" cy="3301759"/>
          </a:xfrm>
          <a:prstGeom prst="roundRect">
            <a:avLst>
              <a:gd name="adj" fmla="val 3389"/>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2" name="AutoShape 9"/>
          <p:cNvSpPr>
            <a:spLocks noChangeArrowheads="1"/>
          </p:cNvSpPr>
          <p:nvPr/>
        </p:nvSpPr>
        <p:spPr bwMode="auto">
          <a:xfrm>
            <a:off x="230188" y="2030720"/>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改善前</a:t>
            </a:r>
          </a:p>
        </p:txBody>
      </p:sp>
      <p:sp>
        <p:nvSpPr>
          <p:cNvPr id="93" name="AutoShape 10"/>
          <p:cNvSpPr>
            <a:spLocks noChangeArrowheads="1"/>
          </p:cNvSpPr>
          <p:nvPr/>
        </p:nvSpPr>
        <p:spPr bwMode="auto">
          <a:xfrm>
            <a:off x="4572001" y="2224527"/>
            <a:ext cx="4424363" cy="3301759"/>
          </a:xfrm>
          <a:prstGeom prst="roundRect">
            <a:avLst>
              <a:gd name="adj" fmla="val 2903"/>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4" name="AutoShape 11"/>
          <p:cNvSpPr>
            <a:spLocks noChangeArrowheads="1"/>
          </p:cNvSpPr>
          <p:nvPr/>
        </p:nvSpPr>
        <p:spPr bwMode="auto">
          <a:xfrm>
            <a:off x="4769306" y="2043063"/>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000000"/>
                </a:solidFill>
                <a:latin typeface="BIZ UDPゴシック" panose="020B0400000000000000" pitchFamily="50" charset="-128"/>
                <a:ea typeface="BIZ UDPゴシック" panose="020B0400000000000000" pitchFamily="50" charset="-128"/>
              </a:rPr>
              <a:t>改善後</a:t>
            </a:r>
          </a:p>
        </p:txBody>
      </p:sp>
      <p:sp>
        <p:nvSpPr>
          <p:cNvPr id="95" name="AutoShape 15"/>
          <p:cNvSpPr>
            <a:spLocks noChangeArrowheads="1"/>
          </p:cNvSpPr>
          <p:nvPr/>
        </p:nvSpPr>
        <p:spPr bwMode="auto">
          <a:xfrm>
            <a:off x="58042" y="5710511"/>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6" name="Rectangle 136"/>
          <p:cNvSpPr txBox="1">
            <a:spLocks noChangeArrowheads="1"/>
          </p:cNvSpPr>
          <p:nvPr/>
        </p:nvSpPr>
        <p:spPr bwMode="auto">
          <a:xfrm>
            <a:off x="1270000" y="16025"/>
            <a:ext cx="5833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2400" dirty="0">
                <a:solidFill>
                  <a:srgbClr val="000000"/>
                </a:solidFill>
                <a:latin typeface="BIZ UDPゴシック" panose="020B0400000000000000" pitchFamily="50" charset="-128"/>
                <a:ea typeface="BIZ UDPゴシック" panose="020B0400000000000000" pitchFamily="50" charset="-128"/>
              </a:rPr>
              <a:t>施</a:t>
            </a:r>
            <a:r>
              <a:rPr lang="en-US" altLang="ja-JP" sz="2400" dirty="0">
                <a:solidFill>
                  <a:srgbClr val="000000"/>
                </a:solidFill>
                <a:latin typeface="BIZ UDPゴシック" panose="020B0400000000000000" pitchFamily="50" charset="-128"/>
                <a:ea typeface="BIZ UDPゴシック" panose="020B0400000000000000" pitchFamily="50" charset="-128"/>
              </a:rPr>
              <a:t>1</a:t>
            </a:r>
            <a:r>
              <a:rPr lang="ja-JP" altLang="en-US" sz="2400" dirty="0">
                <a:solidFill>
                  <a:srgbClr val="000000"/>
                </a:solidFill>
                <a:latin typeface="BIZ UDPゴシック" panose="020B0400000000000000" pitchFamily="50" charset="-128"/>
                <a:ea typeface="BIZ UDPゴシック" panose="020B0400000000000000" pitchFamily="50" charset="-128"/>
              </a:rPr>
              <a:t>　各原動機負荷追従性能確認と迅速化</a:t>
            </a:r>
            <a:endParaRPr lang="en-US" altLang="ja-JP" sz="3200" dirty="0">
              <a:solidFill>
                <a:srgbClr val="000000"/>
              </a:solidFill>
              <a:latin typeface="BIZ UDPゴシック" panose="020B0400000000000000" pitchFamily="50" charset="-128"/>
              <a:ea typeface="BIZ UDPゴシック" panose="020B0400000000000000" pitchFamily="50" charset="-128"/>
            </a:endParaRPr>
          </a:p>
        </p:txBody>
      </p:sp>
      <p:sp>
        <p:nvSpPr>
          <p:cNvPr id="97" name="Text Box 244"/>
          <p:cNvSpPr txBox="1">
            <a:spLocks noChangeArrowheads="1"/>
          </p:cNvSpPr>
          <p:nvPr/>
        </p:nvSpPr>
        <p:spPr bwMode="auto">
          <a:xfrm>
            <a:off x="8153400" y="47799"/>
            <a:ext cx="838200" cy="40011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ja-JP" sz="2000" dirty="0">
                <a:solidFill>
                  <a:srgbClr val="000000"/>
                </a:solidFill>
                <a:latin typeface="BIZ UDPゴシック" panose="020B0400000000000000" pitchFamily="50" charset="-128"/>
                <a:ea typeface="BIZ UDPゴシック" panose="020B0400000000000000" pitchFamily="50" charset="-128"/>
              </a:rPr>
              <a:t>1/1</a:t>
            </a:r>
          </a:p>
        </p:txBody>
      </p:sp>
      <p:sp>
        <p:nvSpPr>
          <p:cNvPr id="98" name="AutoShape 245"/>
          <p:cNvSpPr>
            <a:spLocks noChangeArrowheads="1"/>
          </p:cNvSpPr>
          <p:nvPr/>
        </p:nvSpPr>
        <p:spPr bwMode="auto">
          <a:xfrm>
            <a:off x="76200" y="69851"/>
            <a:ext cx="990600" cy="542925"/>
          </a:xfrm>
          <a:prstGeom prst="roundRect">
            <a:avLst>
              <a:gd name="adj" fmla="val 16667"/>
            </a:avLst>
          </a:prstGeom>
          <a:solidFill>
            <a:srgbClr val="FFFF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UTC</a:t>
            </a:r>
            <a:endParaRPr lang="ja-JP" altLang="en-US" sz="1400" dirty="0">
              <a:solidFill>
                <a:srgbClr val="000000"/>
              </a:solidFill>
              <a:latin typeface="BIZ UDPゴシック" panose="020B0400000000000000" pitchFamily="50" charset="-128"/>
              <a:ea typeface="BIZ UDPゴシック" panose="020B0400000000000000" pitchFamily="50" charset="-128"/>
            </a:endParaRPr>
          </a:p>
        </p:txBody>
      </p:sp>
      <p:sp>
        <p:nvSpPr>
          <p:cNvPr id="99" name="AutoShape 246"/>
          <p:cNvSpPr>
            <a:spLocks noChangeArrowheads="1"/>
          </p:cNvSpPr>
          <p:nvPr/>
        </p:nvSpPr>
        <p:spPr bwMode="auto">
          <a:xfrm>
            <a:off x="158550" y="692697"/>
            <a:ext cx="1412280" cy="298033"/>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着眼・対象</a:t>
            </a:r>
          </a:p>
        </p:txBody>
      </p:sp>
      <p:sp>
        <p:nvSpPr>
          <p:cNvPr id="100" name="AutoShape 248"/>
          <p:cNvSpPr>
            <a:spLocks noChangeArrowheads="1"/>
          </p:cNvSpPr>
          <p:nvPr/>
        </p:nvSpPr>
        <p:spPr bwMode="auto">
          <a:xfrm>
            <a:off x="206346" y="5619352"/>
            <a:ext cx="2998787" cy="310357"/>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改造費用と省ｴﾈ効果</a:t>
            </a:r>
          </a:p>
        </p:txBody>
      </p:sp>
      <p:graphicFrame>
        <p:nvGraphicFramePr>
          <p:cNvPr id="101" name="表 100"/>
          <p:cNvGraphicFramePr>
            <a:graphicFrameLocks noGrp="1"/>
          </p:cNvGraphicFramePr>
          <p:nvPr/>
        </p:nvGraphicFramePr>
        <p:xfrm>
          <a:off x="130424" y="1344281"/>
          <a:ext cx="8784976" cy="563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3091593390"/>
                    </a:ext>
                  </a:extLst>
                </a:gridCol>
                <a:gridCol w="612000">
                  <a:extLst>
                    <a:ext uri="{9D8B030D-6E8A-4147-A177-3AD203B41FA5}">
                      <a16:colId xmlns:a16="http://schemas.microsoft.com/office/drawing/2014/main" val="2839499293"/>
                    </a:ext>
                  </a:extLst>
                </a:gridCol>
                <a:gridCol w="612000">
                  <a:extLst>
                    <a:ext uri="{9D8B030D-6E8A-4147-A177-3AD203B41FA5}">
                      <a16:colId xmlns:a16="http://schemas.microsoft.com/office/drawing/2014/main" val="4201460787"/>
                    </a:ext>
                  </a:extLst>
                </a:gridCol>
                <a:gridCol w="612000">
                  <a:extLst>
                    <a:ext uri="{9D8B030D-6E8A-4147-A177-3AD203B41FA5}">
                      <a16:colId xmlns:a16="http://schemas.microsoft.com/office/drawing/2014/main" val="3801635965"/>
                    </a:ext>
                  </a:extLst>
                </a:gridCol>
                <a:gridCol w="612000">
                  <a:extLst>
                    <a:ext uri="{9D8B030D-6E8A-4147-A177-3AD203B41FA5}">
                      <a16:colId xmlns:a16="http://schemas.microsoft.com/office/drawing/2014/main" val="1634128094"/>
                    </a:ext>
                  </a:extLst>
                </a:gridCol>
                <a:gridCol w="612000">
                  <a:extLst>
                    <a:ext uri="{9D8B030D-6E8A-4147-A177-3AD203B41FA5}">
                      <a16:colId xmlns:a16="http://schemas.microsoft.com/office/drawing/2014/main" val="1682106616"/>
                    </a:ext>
                  </a:extLst>
                </a:gridCol>
                <a:gridCol w="612000">
                  <a:extLst>
                    <a:ext uri="{9D8B030D-6E8A-4147-A177-3AD203B41FA5}">
                      <a16:colId xmlns:a16="http://schemas.microsoft.com/office/drawing/2014/main" val="2744834414"/>
                    </a:ext>
                  </a:extLst>
                </a:gridCol>
                <a:gridCol w="612000">
                  <a:extLst>
                    <a:ext uri="{9D8B030D-6E8A-4147-A177-3AD203B41FA5}">
                      <a16:colId xmlns:a16="http://schemas.microsoft.com/office/drawing/2014/main" val="1531751193"/>
                    </a:ext>
                  </a:extLst>
                </a:gridCol>
                <a:gridCol w="612000">
                  <a:extLst>
                    <a:ext uri="{9D8B030D-6E8A-4147-A177-3AD203B41FA5}">
                      <a16:colId xmlns:a16="http://schemas.microsoft.com/office/drawing/2014/main" val="454966202"/>
                    </a:ext>
                  </a:extLst>
                </a:gridCol>
                <a:gridCol w="3276976">
                  <a:extLst>
                    <a:ext uri="{9D8B030D-6E8A-4147-A177-3AD203B41FA5}">
                      <a16:colId xmlns:a16="http://schemas.microsoft.com/office/drawing/2014/main" val="3956210271"/>
                    </a:ext>
                  </a:extLst>
                </a:gridCol>
              </a:tblGrid>
              <a:tr h="0">
                <a:tc>
                  <a:txBody>
                    <a:bodyPr/>
                    <a:lstStyle/>
                    <a:p>
                      <a:pPr algn="ctr"/>
                      <a:r>
                        <a:rPr kumimoji="1" lang="ja-JP" altLang="en-US" sz="1100" dirty="0"/>
                        <a:t>組立機</a:t>
                      </a:r>
                    </a:p>
                  </a:txBody>
                  <a:tcPr anchor="ctr">
                    <a:solidFill>
                      <a:schemeClr val="accent2"/>
                    </a:solidFill>
                  </a:tcPr>
                </a:tc>
                <a:tc>
                  <a:txBody>
                    <a:bodyPr/>
                    <a:lstStyle/>
                    <a:p>
                      <a:pPr algn="ctr"/>
                      <a:r>
                        <a:rPr kumimoji="1" lang="ja-JP" altLang="en-US" sz="1100" dirty="0"/>
                        <a:t>加工機</a:t>
                      </a:r>
                    </a:p>
                  </a:txBody>
                  <a:tcPr anchor="ctr">
                    <a:solidFill>
                      <a:schemeClr val="accent2"/>
                    </a:solidFill>
                  </a:tcPr>
                </a:tc>
                <a:tc>
                  <a:txBody>
                    <a:bodyPr/>
                    <a:lstStyle/>
                    <a:p>
                      <a:pPr algn="ctr"/>
                      <a:r>
                        <a:rPr kumimoji="1" lang="ja-JP" altLang="en-US" sz="1100" dirty="0"/>
                        <a:t>巻線機</a:t>
                      </a:r>
                    </a:p>
                  </a:txBody>
                  <a:tcPr anchor="ctr">
                    <a:solidFill>
                      <a:schemeClr val="accent2"/>
                    </a:solidFill>
                  </a:tcPr>
                </a:tc>
                <a:tc>
                  <a:txBody>
                    <a:bodyPr/>
                    <a:lstStyle/>
                    <a:p>
                      <a:pPr algn="ctr"/>
                      <a:r>
                        <a:rPr kumimoji="1" lang="ja-JP" altLang="en-US" sz="1100" dirty="0"/>
                        <a:t>洗浄機</a:t>
                      </a:r>
                    </a:p>
                  </a:txBody>
                  <a:tcPr anchor="ctr">
                    <a:solidFill>
                      <a:schemeClr val="accent2"/>
                    </a:solidFill>
                  </a:tcPr>
                </a:tc>
                <a:tc>
                  <a:txBody>
                    <a:bodyPr/>
                    <a:lstStyle/>
                    <a:p>
                      <a:pPr algn="ctr"/>
                      <a:r>
                        <a:rPr kumimoji="1" lang="ja-JP" altLang="en-US" sz="1100" dirty="0"/>
                        <a:t>乾燥機</a:t>
                      </a:r>
                    </a:p>
                  </a:txBody>
                  <a:tcPr anchor="ctr">
                    <a:solidFill>
                      <a:schemeClr val="accent2"/>
                    </a:solidFill>
                  </a:tcPr>
                </a:tc>
                <a:tc>
                  <a:txBody>
                    <a:bodyPr/>
                    <a:lstStyle/>
                    <a:p>
                      <a:pPr algn="ctr"/>
                      <a:r>
                        <a:rPr kumimoji="1" lang="ja-JP" altLang="en-US" sz="1100" dirty="0"/>
                        <a:t>溶接機</a:t>
                      </a:r>
                    </a:p>
                  </a:txBody>
                  <a:tcPr anchor="ctr">
                    <a:solidFill>
                      <a:schemeClr val="accent2"/>
                    </a:solidFill>
                  </a:tcPr>
                </a:tc>
                <a:tc>
                  <a:txBody>
                    <a:bodyPr/>
                    <a:lstStyle/>
                    <a:p>
                      <a:pPr algn="ctr"/>
                      <a:r>
                        <a:rPr kumimoji="1" lang="ja-JP" altLang="en-US" sz="1100" dirty="0"/>
                        <a:t>成型機</a:t>
                      </a:r>
                    </a:p>
                  </a:txBody>
                  <a:tcPr anchor="ctr">
                    <a:solidFill>
                      <a:schemeClr val="accent2"/>
                    </a:solidFill>
                  </a:tcPr>
                </a:tc>
                <a:tc>
                  <a:txBody>
                    <a:bodyPr/>
                    <a:lstStyle/>
                    <a:p>
                      <a:pPr algn="ctr"/>
                      <a:r>
                        <a:rPr kumimoji="1" lang="ja-JP" altLang="en-US" sz="1100" dirty="0"/>
                        <a:t>炉</a:t>
                      </a:r>
                    </a:p>
                  </a:txBody>
                  <a:tcPr anchor="ctr">
                    <a:solidFill>
                      <a:schemeClr val="accent2"/>
                    </a:solidFill>
                  </a:tcPr>
                </a:tc>
                <a:tc>
                  <a:txBody>
                    <a:bodyPr/>
                    <a:lstStyle/>
                    <a:p>
                      <a:pPr algn="ctr"/>
                      <a:r>
                        <a:rPr kumimoji="1" lang="ja-JP" altLang="en-US" sz="1100" dirty="0"/>
                        <a:t>その他</a:t>
                      </a:r>
                    </a:p>
                  </a:txBody>
                  <a:tcPr anchor="ctr">
                    <a:solidFill>
                      <a:schemeClr val="accent2"/>
                    </a:solidFill>
                  </a:tcPr>
                </a:tc>
                <a:tc>
                  <a:txBody>
                    <a:bodyPr/>
                    <a:lstStyle/>
                    <a:p>
                      <a:pPr algn="ctr"/>
                      <a:r>
                        <a:rPr kumimoji="1" lang="ja-JP" altLang="en-US" sz="1100" dirty="0"/>
                        <a:t>用途</a:t>
                      </a:r>
                    </a:p>
                  </a:txBody>
                  <a:tcPr anchor="ctr">
                    <a:solidFill>
                      <a:schemeClr val="accent2"/>
                    </a:solidFill>
                  </a:tcPr>
                </a:tc>
                <a:extLst>
                  <a:ext uri="{0D108BD9-81ED-4DB2-BD59-A6C34878D82A}">
                    <a16:rowId xmlns:a16="http://schemas.microsoft.com/office/drawing/2014/main" val="316137670"/>
                  </a:ext>
                </a:extLst>
              </a:tr>
              <a:tr h="0">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r>
                        <a:rPr kumimoji="1" lang="ja-JP" altLang="en-US" sz="1400"/>
                        <a:t>○</a:t>
                      </a:r>
                      <a:endParaRPr kumimoji="1" lang="ja-JP" altLang="en-US" sz="1400" dirty="0"/>
                    </a:p>
                  </a:txBody>
                  <a:tcPr anchor="ctr"/>
                </a:tc>
                <a:tc>
                  <a:txBody>
                    <a:bodyPr/>
                    <a:lstStyle/>
                    <a:p>
                      <a:endParaRPr kumimoji="1" lang="ja-JP" altLang="en-US" sz="1400" dirty="0"/>
                    </a:p>
                  </a:txBody>
                  <a:tcPr/>
                </a:tc>
                <a:extLst>
                  <a:ext uri="{0D108BD9-81ED-4DB2-BD59-A6C34878D82A}">
                    <a16:rowId xmlns:a16="http://schemas.microsoft.com/office/drawing/2014/main" val="1930375055"/>
                  </a:ext>
                </a:extLst>
              </a:tr>
            </a:tbl>
          </a:graphicData>
        </a:graphic>
      </p:graphicFrame>
      <p:graphicFrame>
        <p:nvGraphicFramePr>
          <p:cNvPr id="102" name="表 101"/>
          <p:cNvGraphicFramePr>
            <a:graphicFrameLocks noGrp="1"/>
          </p:cNvGraphicFramePr>
          <p:nvPr/>
        </p:nvGraphicFramePr>
        <p:xfrm>
          <a:off x="6407100" y="5755122"/>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953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16.8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103" name="正方形/長方形 102"/>
          <p:cNvSpPr/>
          <p:nvPr/>
        </p:nvSpPr>
        <p:spPr>
          <a:xfrm>
            <a:off x="124156" y="946399"/>
            <a:ext cx="8826801" cy="400110"/>
          </a:xfrm>
          <a:prstGeom prst="rect">
            <a:avLst/>
          </a:prstGeom>
        </p:spPr>
        <p:txBody>
          <a:bodyPr wrap="square">
            <a:spAutoFit/>
          </a:bodyPr>
          <a:lstStyle/>
          <a:p>
            <a:pPr fontAlgn="base">
              <a:spcBef>
                <a:spcPct val="0"/>
              </a:spcBef>
              <a:spcAft>
                <a:spcPct val="0"/>
              </a:spcAft>
            </a:pPr>
            <a:r>
              <a:rPr lang="ja-JP" altLang="en-US" sz="2000" b="1" u="sng" dirty="0">
                <a:solidFill>
                  <a:srgbClr val="FF0000"/>
                </a:solidFill>
                <a:latin typeface="BIZ UDPゴシック" panose="020B0400000000000000" pitchFamily="50" charset="-128"/>
                <a:ea typeface="BIZ UDPゴシック" panose="020B0400000000000000" pitchFamily="50" charset="-128"/>
              </a:rPr>
              <a:t>設備の設定値に対する負荷変動を確認し、負荷変動の追従遅れを改善する</a:t>
            </a:r>
          </a:p>
        </p:txBody>
      </p:sp>
      <p:sp>
        <p:nvSpPr>
          <p:cNvPr id="104" name="AutoShape 557"/>
          <p:cNvSpPr>
            <a:spLocks noChangeArrowheads="1"/>
          </p:cNvSpPr>
          <p:nvPr/>
        </p:nvSpPr>
        <p:spPr bwMode="auto">
          <a:xfrm>
            <a:off x="395536" y="2784103"/>
            <a:ext cx="39624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nvGrpSpPr>
          <p:cNvPr id="105" name="Group 566"/>
          <p:cNvGrpSpPr>
            <a:grpSpLocks/>
          </p:cNvGrpSpPr>
          <p:nvPr/>
        </p:nvGrpSpPr>
        <p:grpSpPr bwMode="auto">
          <a:xfrm>
            <a:off x="395536" y="2860303"/>
            <a:ext cx="3810000" cy="1828800"/>
            <a:chOff x="336" y="1200"/>
            <a:chExt cx="2400" cy="1152"/>
          </a:xfrm>
        </p:grpSpPr>
        <p:sp>
          <p:nvSpPr>
            <p:cNvPr id="106" name="Text Box 496"/>
            <p:cNvSpPr txBox="1">
              <a:spLocks noChangeArrowheads="1"/>
            </p:cNvSpPr>
            <p:nvPr/>
          </p:nvSpPr>
          <p:spPr bwMode="auto">
            <a:xfrm>
              <a:off x="576" y="1296"/>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400">
                  <a:solidFill>
                    <a:srgbClr val="000000"/>
                  </a:solidFill>
                  <a:latin typeface="BIZ UDPゴシック" panose="020B0400000000000000" pitchFamily="50" charset="-128"/>
                  <a:ea typeface="BIZ UDPゴシック" panose="020B0400000000000000" pitchFamily="50" charset="-128"/>
                </a:rPr>
                <a:t>圧力</a:t>
              </a:r>
            </a:p>
          </p:txBody>
        </p:sp>
        <p:sp>
          <p:nvSpPr>
            <p:cNvPr id="107" name="Line 497"/>
            <p:cNvSpPr>
              <a:spLocks noChangeShapeType="1"/>
            </p:cNvSpPr>
            <p:nvPr/>
          </p:nvSpPr>
          <p:spPr bwMode="auto">
            <a:xfrm>
              <a:off x="896" y="1313"/>
              <a:ext cx="0" cy="10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8" name="Line 498"/>
            <p:cNvSpPr>
              <a:spLocks noChangeShapeType="1"/>
            </p:cNvSpPr>
            <p:nvPr/>
          </p:nvSpPr>
          <p:spPr bwMode="auto">
            <a:xfrm>
              <a:off x="896" y="2352"/>
              <a:ext cx="18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9" name="Line 499"/>
            <p:cNvSpPr>
              <a:spLocks noChangeShapeType="1"/>
            </p:cNvSpPr>
            <p:nvPr/>
          </p:nvSpPr>
          <p:spPr bwMode="auto">
            <a:xfrm>
              <a:off x="896" y="2163"/>
              <a:ext cx="1796"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0" name="Freeform 500"/>
            <p:cNvSpPr>
              <a:spLocks/>
            </p:cNvSpPr>
            <p:nvPr/>
          </p:nvSpPr>
          <p:spPr bwMode="auto">
            <a:xfrm>
              <a:off x="894" y="1411"/>
              <a:ext cx="1601" cy="706"/>
            </a:xfrm>
            <a:custGeom>
              <a:avLst/>
              <a:gdLst>
                <a:gd name="T0" fmla="*/ 0 w 2399"/>
                <a:gd name="T1" fmla="*/ 276 h 536"/>
                <a:gd name="T2" fmla="*/ 71 w 2399"/>
                <a:gd name="T3" fmla="*/ 260 h 536"/>
                <a:gd name="T4" fmla="*/ 118 w 2399"/>
                <a:gd name="T5" fmla="*/ 236 h 536"/>
                <a:gd name="T6" fmla="*/ 134 w 2399"/>
                <a:gd name="T7" fmla="*/ 260 h 536"/>
                <a:gd name="T8" fmla="*/ 158 w 2399"/>
                <a:gd name="T9" fmla="*/ 268 h 536"/>
                <a:gd name="T10" fmla="*/ 182 w 2399"/>
                <a:gd name="T11" fmla="*/ 260 h 536"/>
                <a:gd name="T12" fmla="*/ 197 w 2399"/>
                <a:gd name="T13" fmla="*/ 284 h 536"/>
                <a:gd name="T14" fmla="*/ 245 w 2399"/>
                <a:gd name="T15" fmla="*/ 355 h 536"/>
                <a:gd name="T16" fmla="*/ 268 w 2399"/>
                <a:gd name="T17" fmla="*/ 410 h 536"/>
                <a:gd name="T18" fmla="*/ 300 w 2399"/>
                <a:gd name="T19" fmla="*/ 457 h 536"/>
                <a:gd name="T20" fmla="*/ 331 w 2399"/>
                <a:gd name="T21" fmla="*/ 536 h 536"/>
                <a:gd name="T22" fmla="*/ 395 w 2399"/>
                <a:gd name="T23" fmla="*/ 512 h 536"/>
                <a:gd name="T24" fmla="*/ 402 w 2399"/>
                <a:gd name="T25" fmla="*/ 481 h 536"/>
                <a:gd name="T26" fmla="*/ 434 w 2399"/>
                <a:gd name="T27" fmla="*/ 410 h 536"/>
                <a:gd name="T28" fmla="*/ 473 w 2399"/>
                <a:gd name="T29" fmla="*/ 323 h 536"/>
                <a:gd name="T30" fmla="*/ 521 w 2399"/>
                <a:gd name="T31" fmla="*/ 189 h 536"/>
                <a:gd name="T32" fmla="*/ 568 w 2399"/>
                <a:gd name="T33" fmla="*/ 102 h 536"/>
                <a:gd name="T34" fmla="*/ 655 w 2399"/>
                <a:gd name="T35" fmla="*/ 339 h 536"/>
                <a:gd name="T36" fmla="*/ 694 w 2399"/>
                <a:gd name="T37" fmla="*/ 418 h 536"/>
                <a:gd name="T38" fmla="*/ 758 w 2399"/>
                <a:gd name="T39" fmla="*/ 236 h 536"/>
                <a:gd name="T40" fmla="*/ 836 w 2399"/>
                <a:gd name="T41" fmla="*/ 370 h 536"/>
                <a:gd name="T42" fmla="*/ 844 w 2399"/>
                <a:gd name="T43" fmla="*/ 394 h 536"/>
                <a:gd name="T44" fmla="*/ 868 w 2399"/>
                <a:gd name="T45" fmla="*/ 402 h 536"/>
                <a:gd name="T46" fmla="*/ 955 w 2399"/>
                <a:gd name="T47" fmla="*/ 181 h 536"/>
                <a:gd name="T48" fmla="*/ 1018 w 2399"/>
                <a:gd name="T49" fmla="*/ 236 h 536"/>
                <a:gd name="T50" fmla="*/ 1097 w 2399"/>
                <a:gd name="T51" fmla="*/ 244 h 536"/>
                <a:gd name="T52" fmla="*/ 1191 w 2399"/>
                <a:gd name="T53" fmla="*/ 236 h 536"/>
                <a:gd name="T54" fmla="*/ 1231 w 2399"/>
                <a:gd name="T55" fmla="*/ 110 h 536"/>
                <a:gd name="T56" fmla="*/ 1286 w 2399"/>
                <a:gd name="T57" fmla="*/ 0 h 536"/>
                <a:gd name="T58" fmla="*/ 1334 w 2399"/>
                <a:gd name="T59" fmla="*/ 15 h 536"/>
                <a:gd name="T60" fmla="*/ 1365 w 2399"/>
                <a:gd name="T61" fmla="*/ 86 h 536"/>
                <a:gd name="T62" fmla="*/ 1397 w 2399"/>
                <a:gd name="T63" fmla="*/ 276 h 536"/>
                <a:gd name="T64" fmla="*/ 1444 w 2399"/>
                <a:gd name="T65" fmla="*/ 402 h 536"/>
                <a:gd name="T66" fmla="*/ 1468 w 2399"/>
                <a:gd name="T67" fmla="*/ 394 h 536"/>
                <a:gd name="T68" fmla="*/ 1523 w 2399"/>
                <a:gd name="T69" fmla="*/ 268 h 536"/>
                <a:gd name="T70" fmla="*/ 1610 w 2399"/>
                <a:gd name="T71" fmla="*/ 426 h 536"/>
                <a:gd name="T72" fmla="*/ 1673 w 2399"/>
                <a:gd name="T73" fmla="*/ 252 h 536"/>
                <a:gd name="T74" fmla="*/ 1696 w 2399"/>
                <a:gd name="T75" fmla="*/ 236 h 536"/>
                <a:gd name="T76" fmla="*/ 1799 w 2399"/>
                <a:gd name="T77" fmla="*/ 347 h 536"/>
                <a:gd name="T78" fmla="*/ 1823 w 2399"/>
                <a:gd name="T79" fmla="*/ 331 h 536"/>
                <a:gd name="T80" fmla="*/ 1838 w 2399"/>
                <a:gd name="T81" fmla="*/ 276 h 536"/>
                <a:gd name="T82" fmla="*/ 1886 w 2399"/>
                <a:gd name="T83" fmla="*/ 244 h 536"/>
                <a:gd name="T84" fmla="*/ 1949 w 2399"/>
                <a:gd name="T85" fmla="*/ 292 h 536"/>
                <a:gd name="T86" fmla="*/ 2012 w 2399"/>
                <a:gd name="T87" fmla="*/ 339 h 536"/>
                <a:gd name="T88" fmla="*/ 2146 w 2399"/>
                <a:gd name="T89" fmla="*/ 268 h 536"/>
                <a:gd name="T90" fmla="*/ 2399 w 2399"/>
                <a:gd name="T91" fmla="*/ 26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536">
                  <a:moveTo>
                    <a:pt x="0" y="276"/>
                  </a:moveTo>
                  <a:cubicBezTo>
                    <a:pt x="25" y="225"/>
                    <a:pt x="23" y="244"/>
                    <a:pt x="71" y="260"/>
                  </a:cubicBezTo>
                  <a:cubicBezTo>
                    <a:pt x="75" y="257"/>
                    <a:pt x="109" y="232"/>
                    <a:pt x="118" y="236"/>
                  </a:cubicBezTo>
                  <a:cubicBezTo>
                    <a:pt x="127" y="240"/>
                    <a:pt x="126" y="254"/>
                    <a:pt x="134" y="260"/>
                  </a:cubicBezTo>
                  <a:cubicBezTo>
                    <a:pt x="141" y="265"/>
                    <a:pt x="150" y="265"/>
                    <a:pt x="158" y="268"/>
                  </a:cubicBezTo>
                  <a:cubicBezTo>
                    <a:pt x="166" y="265"/>
                    <a:pt x="174" y="257"/>
                    <a:pt x="182" y="260"/>
                  </a:cubicBezTo>
                  <a:cubicBezTo>
                    <a:pt x="191" y="264"/>
                    <a:pt x="192" y="276"/>
                    <a:pt x="197" y="284"/>
                  </a:cubicBezTo>
                  <a:cubicBezTo>
                    <a:pt x="213" y="308"/>
                    <a:pt x="233" y="329"/>
                    <a:pt x="245" y="355"/>
                  </a:cubicBezTo>
                  <a:cubicBezTo>
                    <a:pt x="254" y="373"/>
                    <a:pt x="258" y="393"/>
                    <a:pt x="268" y="410"/>
                  </a:cubicBezTo>
                  <a:cubicBezTo>
                    <a:pt x="277" y="427"/>
                    <a:pt x="300" y="457"/>
                    <a:pt x="300" y="457"/>
                  </a:cubicBezTo>
                  <a:cubicBezTo>
                    <a:pt x="308" y="488"/>
                    <a:pt x="314" y="509"/>
                    <a:pt x="331" y="536"/>
                  </a:cubicBezTo>
                  <a:cubicBezTo>
                    <a:pt x="348" y="533"/>
                    <a:pt x="382" y="531"/>
                    <a:pt x="395" y="512"/>
                  </a:cubicBezTo>
                  <a:cubicBezTo>
                    <a:pt x="401" y="503"/>
                    <a:pt x="399" y="491"/>
                    <a:pt x="402" y="481"/>
                  </a:cubicBezTo>
                  <a:cubicBezTo>
                    <a:pt x="417" y="432"/>
                    <a:pt x="411" y="444"/>
                    <a:pt x="434" y="410"/>
                  </a:cubicBezTo>
                  <a:cubicBezTo>
                    <a:pt x="442" y="368"/>
                    <a:pt x="444" y="354"/>
                    <a:pt x="473" y="323"/>
                  </a:cubicBezTo>
                  <a:cubicBezTo>
                    <a:pt x="488" y="278"/>
                    <a:pt x="504" y="233"/>
                    <a:pt x="521" y="189"/>
                  </a:cubicBezTo>
                  <a:cubicBezTo>
                    <a:pt x="535" y="150"/>
                    <a:pt x="525" y="116"/>
                    <a:pt x="568" y="102"/>
                  </a:cubicBezTo>
                  <a:cubicBezTo>
                    <a:pt x="617" y="151"/>
                    <a:pt x="638" y="271"/>
                    <a:pt x="655" y="339"/>
                  </a:cubicBezTo>
                  <a:cubicBezTo>
                    <a:pt x="665" y="379"/>
                    <a:pt x="660" y="394"/>
                    <a:pt x="694" y="418"/>
                  </a:cubicBezTo>
                  <a:cubicBezTo>
                    <a:pt x="733" y="359"/>
                    <a:pt x="697" y="277"/>
                    <a:pt x="758" y="236"/>
                  </a:cubicBezTo>
                  <a:cubicBezTo>
                    <a:pt x="803" y="267"/>
                    <a:pt x="813" y="323"/>
                    <a:pt x="836" y="370"/>
                  </a:cubicBezTo>
                  <a:cubicBezTo>
                    <a:pt x="840" y="378"/>
                    <a:pt x="838" y="388"/>
                    <a:pt x="844" y="394"/>
                  </a:cubicBezTo>
                  <a:cubicBezTo>
                    <a:pt x="850" y="400"/>
                    <a:pt x="860" y="399"/>
                    <a:pt x="868" y="402"/>
                  </a:cubicBezTo>
                  <a:cubicBezTo>
                    <a:pt x="887" y="345"/>
                    <a:pt x="882" y="205"/>
                    <a:pt x="955" y="181"/>
                  </a:cubicBezTo>
                  <a:cubicBezTo>
                    <a:pt x="976" y="196"/>
                    <a:pt x="992" y="230"/>
                    <a:pt x="1018" y="236"/>
                  </a:cubicBezTo>
                  <a:cubicBezTo>
                    <a:pt x="1044" y="242"/>
                    <a:pt x="1071" y="241"/>
                    <a:pt x="1097" y="244"/>
                  </a:cubicBezTo>
                  <a:cubicBezTo>
                    <a:pt x="1130" y="255"/>
                    <a:pt x="1156" y="242"/>
                    <a:pt x="1191" y="236"/>
                  </a:cubicBezTo>
                  <a:cubicBezTo>
                    <a:pt x="1219" y="196"/>
                    <a:pt x="1224" y="158"/>
                    <a:pt x="1231" y="110"/>
                  </a:cubicBezTo>
                  <a:cubicBezTo>
                    <a:pt x="1238" y="64"/>
                    <a:pt x="1237" y="16"/>
                    <a:pt x="1286" y="0"/>
                  </a:cubicBezTo>
                  <a:cubicBezTo>
                    <a:pt x="1302" y="5"/>
                    <a:pt x="1320" y="6"/>
                    <a:pt x="1334" y="15"/>
                  </a:cubicBezTo>
                  <a:cubicBezTo>
                    <a:pt x="1348" y="23"/>
                    <a:pt x="1364" y="82"/>
                    <a:pt x="1365" y="86"/>
                  </a:cubicBezTo>
                  <a:cubicBezTo>
                    <a:pt x="1386" y="147"/>
                    <a:pt x="1386" y="213"/>
                    <a:pt x="1397" y="276"/>
                  </a:cubicBezTo>
                  <a:cubicBezTo>
                    <a:pt x="1406" y="327"/>
                    <a:pt x="1402" y="374"/>
                    <a:pt x="1444" y="402"/>
                  </a:cubicBezTo>
                  <a:cubicBezTo>
                    <a:pt x="1452" y="399"/>
                    <a:pt x="1463" y="401"/>
                    <a:pt x="1468" y="394"/>
                  </a:cubicBezTo>
                  <a:cubicBezTo>
                    <a:pt x="1498" y="357"/>
                    <a:pt x="1461" y="289"/>
                    <a:pt x="1523" y="268"/>
                  </a:cubicBezTo>
                  <a:cubicBezTo>
                    <a:pt x="1556" y="317"/>
                    <a:pt x="1549" y="406"/>
                    <a:pt x="1610" y="426"/>
                  </a:cubicBezTo>
                  <a:cubicBezTo>
                    <a:pt x="1677" y="403"/>
                    <a:pt x="1652" y="306"/>
                    <a:pt x="1673" y="252"/>
                  </a:cubicBezTo>
                  <a:cubicBezTo>
                    <a:pt x="1676" y="243"/>
                    <a:pt x="1688" y="241"/>
                    <a:pt x="1696" y="236"/>
                  </a:cubicBezTo>
                  <a:cubicBezTo>
                    <a:pt x="1764" y="259"/>
                    <a:pt x="1739" y="327"/>
                    <a:pt x="1799" y="347"/>
                  </a:cubicBezTo>
                  <a:cubicBezTo>
                    <a:pt x="1807" y="342"/>
                    <a:pt x="1817" y="339"/>
                    <a:pt x="1823" y="331"/>
                  </a:cubicBezTo>
                  <a:cubicBezTo>
                    <a:pt x="1835" y="316"/>
                    <a:pt x="1826" y="290"/>
                    <a:pt x="1838" y="276"/>
                  </a:cubicBezTo>
                  <a:cubicBezTo>
                    <a:pt x="1851" y="262"/>
                    <a:pt x="1886" y="244"/>
                    <a:pt x="1886" y="244"/>
                  </a:cubicBezTo>
                  <a:cubicBezTo>
                    <a:pt x="1917" y="254"/>
                    <a:pt x="1922" y="274"/>
                    <a:pt x="1949" y="292"/>
                  </a:cubicBezTo>
                  <a:cubicBezTo>
                    <a:pt x="1968" y="319"/>
                    <a:pt x="1981" y="329"/>
                    <a:pt x="2012" y="339"/>
                  </a:cubicBezTo>
                  <a:cubicBezTo>
                    <a:pt x="2070" y="324"/>
                    <a:pt x="2093" y="286"/>
                    <a:pt x="2146" y="268"/>
                  </a:cubicBezTo>
                  <a:cubicBezTo>
                    <a:pt x="2240" y="289"/>
                    <a:pt x="2306" y="268"/>
                    <a:pt x="2399" y="268"/>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1" name="Line 501"/>
            <p:cNvSpPr>
              <a:spLocks noChangeShapeType="1"/>
            </p:cNvSpPr>
            <p:nvPr/>
          </p:nvSpPr>
          <p:spPr bwMode="auto">
            <a:xfrm>
              <a:off x="944" y="2117"/>
              <a:ext cx="1698"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2" name="Line 502"/>
            <p:cNvSpPr>
              <a:spLocks noChangeShapeType="1"/>
            </p:cNvSpPr>
            <p:nvPr/>
          </p:nvSpPr>
          <p:spPr bwMode="auto">
            <a:xfrm>
              <a:off x="960" y="1407"/>
              <a:ext cx="1697"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3" name="AutoShape 503"/>
            <p:cNvSpPr>
              <a:spLocks noChangeArrowheads="1"/>
            </p:cNvSpPr>
            <p:nvPr/>
          </p:nvSpPr>
          <p:spPr bwMode="auto">
            <a:xfrm>
              <a:off x="2593" y="1385"/>
              <a:ext cx="34" cy="732"/>
            </a:xfrm>
            <a:prstGeom prst="upDownArrow">
              <a:avLst>
                <a:gd name="adj1" fmla="val 50000"/>
                <a:gd name="adj2" fmla="val 430588"/>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4" name="Line 504"/>
            <p:cNvSpPr>
              <a:spLocks noChangeShapeType="1"/>
            </p:cNvSpPr>
            <p:nvPr/>
          </p:nvSpPr>
          <p:spPr bwMode="auto">
            <a:xfrm>
              <a:off x="896" y="1778"/>
              <a:ext cx="1817"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5" name="AutoShape 505"/>
            <p:cNvSpPr>
              <a:spLocks noChangeArrowheads="1"/>
            </p:cNvSpPr>
            <p:nvPr/>
          </p:nvSpPr>
          <p:spPr bwMode="auto">
            <a:xfrm rot="-16200000">
              <a:off x="855" y="1760"/>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6" name="Text Box 506"/>
            <p:cNvSpPr txBox="1">
              <a:spLocks noChangeArrowheads="1"/>
            </p:cNvSpPr>
            <p:nvPr/>
          </p:nvSpPr>
          <p:spPr bwMode="auto">
            <a:xfrm>
              <a:off x="1529" y="1200"/>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17" name="Line 507"/>
            <p:cNvSpPr>
              <a:spLocks noChangeShapeType="1"/>
            </p:cNvSpPr>
            <p:nvPr/>
          </p:nvSpPr>
          <p:spPr bwMode="auto">
            <a:xfrm>
              <a:off x="1403" y="1295"/>
              <a:ext cx="140"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8" name="Text Box 508"/>
            <p:cNvSpPr txBox="1">
              <a:spLocks noChangeArrowheads="1"/>
            </p:cNvSpPr>
            <p:nvPr/>
          </p:nvSpPr>
          <p:spPr bwMode="auto">
            <a:xfrm>
              <a:off x="400" y="2083"/>
              <a:ext cx="5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保証圧</a:t>
              </a:r>
            </a:p>
          </p:txBody>
        </p:sp>
        <p:sp>
          <p:nvSpPr>
            <p:cNvPr id="119" name="Text Box 509"/>
            <p:cNvSpPr txBox="1">
              <a:spLocks noChangeArrowheads="1"/>
            </p:cNvSpPr>
            <p:nvPr/>
          </p:nvSpPr>
          <p:spPr bwMode="auto">
            <a:xfrm>
              <a:off x="336" y="1699"/>
              <a:ext cx="5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設定圧力 </a:t>
              </a:r>
            </a:p>
          </p:txBody>
        </p:sp>
        <p:sp>
          <p:nvSpPr>
            <p:cNvPr id="120" name="Text Box 510"/>
            <p:cNvSpPr txBox="1">
              <a:spLocks noChangeArrowheads="1"/>
            </p:cNvSpPr>
            <p:nvPr/>
          </p:nvSpPr>
          <p:spPr bwMode="auto">
            <a:xfrm>
              <a:off x="1888" y="1440"/>
              <a:ext cx="7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dirty="0">
                  <a:solidFill>
                    <a:srgbClr val="008000"/>
                  </a:solidFill>
                  <a:latin typeface="BIZ UDPゴシック" panose="020B0400000000000000" pitchFamily="50" charset="-128"/>
                  <a:ea typeface="BIZ UDPゴシック" panose="020B0400000000000000" pitchFamily="50" charset="-128"/>
                </a:rPr>
                <a:t>圧力変動幅</a:t>
              </a:r>
            </a:p>
          </p:txBody>
        </p:sp>
        <p:sp>
          <p:nvSpPr>
            <p:cNvPr id="121" name="AutoShape 511"/>
            <p:cNvSpPr>
              <a:spLocks noChangeArrowheads="1"/>
            </p:cNvSpPr>
            <p:nvPr/>
          </p:nvSpPr>
          <p:spPr bwMode="auto">
            <a:xfrm rot="-16200000">
              <a:off x="855" y="2147"/>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22" name="Line 512"/>
            <p:cNvSpPr>
              <a:spLocks noChangeShapeType="1"/>
            </p:cNvSpPr>
            <p:nvPr/>
          </p:nvSpPr>
          <p:spPr bwMode="auto">
            <a:xfrm>
              <a:off x="2352" y="1584"/>
              <a:ext cx="235" cy="144"/>
            </a:xfrm>
            <a:prstGeom prst="line">
              <a:avLst/>
            </a:prstGeom>
            <a:noFill/>
            <a:ln w="9525">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sp>
        <p:nvSpPr>
          <p:cNvPr id="123" name="Text Box 354"/>
          <p:cNvSpPr txBox="1">
            <a:spLocks noChangeArrowheads="1"/>
          </p:cNvSpPr>
          <p:nvPr/>
        </p:nvSpPr>
        <p:spPr bwMode="auto">
          <a:xfrm>
            <a:off x="486538" y="2407866"/>
            <a:ext cx="3569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b="1" dirty="0">
                <a:solidFill>
                  <a:srgbClr val="0000FF"/>
                </a:solidFill>
                <a:latin typeface="BIZ UDPゴシック" panose="020B0400000000000000" pitchFamily="50" charset="-128"/>
                <a:ea typeface="BIZ UDPゴシック" panose="020B0400000000000000" pitchFamily="50" charset="-128"/>
              </a:rPr>
              <a:t>＜コンプレッサの圧力変動例＞</a:t>
            </a:r>
          </a:p>
        </p:txBody>
      </p:sp>
      <p:sp>
        <p:nvSpPr>
          <p:cNvPr id="124" name="テキスト ボックス 123"/>
          <p:cNvSpPr txBox="1"/>
          <p:nvPr/>
        </p:nvSpPr>
        <p:spPr>
          <a:xfrm>
            <a:off x="937215" y="4984792"/>
            <a:ext cx="2618024" cy="338554"/>
          </a:xfrm>
          <a:prstGeom prst="rect">
            <a:avLst/>
          </a:prstGeom>
          <a:noFill/>
        </p:spPr>
        <p:txBody>
          <a:bodyPr wrap="none" rtlCol="0">
            <a:spAutoFit/>
          </a:bodyPr>
          <a:lstStyle/>
          <a:p>
            <a:pP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現状の圧力負荷変動を把握</a:t>
            </a:r>
          </a:p>
        </p:txBody>
      </p:sp>
      <p:grpSp>
        <p:nvGrpSpPr>
          <p:cNvPr id="125" name="グループ化 124"/>
          <p:cNvGrpSpPr/>
          <p:nvPr/>
        </p:nvGrpSpPr>
        <p:grpSpPr>
          <a:xfrm>
            <a:off x="4692201" y="2449119"/>
            <a:ext cx="2710832" cy="1449763"/>
            <a:chOff x="4796087" y="2307019"/>
            <a:chExt cx="4191000" cy="2600604"/>
          </a:xfrm>
        </p:grpSpPr>
        <p:sp>
          <p:nvSpPr>
            <p:cNvPr id="126" name="AutoShape 560"/>
            <p:cNvSpPr>
              <a:spLocks noChangeArrowheads="1"/>
            </p:cNvSpPr>
            <p:nvPr/>
          </p:nvSpPr>
          <p:spPr bwMode="auto">
            <a:xfrm>
              <a:off x="4796087" y="2774023"/>
              <a:ext cx="41910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27" name="Group 564"/>
            <p:cNvGrpSpPr>
              <a:grpSpLocks/>
            </p:cNvGrpSpPr>
            <p:nvPr/>
          </p:nvGrpSpPr>
          <p:grpSpPr bwMode="auto">
            <a:xfrm>
              <a:off x="4931025" y="3002623"/>
              <a:ext cx="3903663" cy="1676400"/>
              <a:chOff x="3109" y="1296"/>
              <a:chExt cx="2459" cy="1056"/>
            </a:xfrm>
          </p:grpSpPr>
          <p:sp>
            <p:nvSpPr>
              <p:cNvPr id="129" name="Text Box 514"/>
              <p:cNvSpPr txBox="1">
                <a:spLocks noChangeArrowheads="1"/>
              </p:cNvSpPr>
              <p:nvPr/>
            </p:nvSpPr>
            <p:spPr bwMode="auto">
              <a:xfrm>
                <a:off x="3408" y="1440"/>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30" name="Line 515"/>
              <p:cNvSpPr>
                <a:spLocks noChangeShapeType="1"/>
              </p:cNvSpPr>
              <p:nvPr/>
            </p:nvSpPr>
            <p:spPr bwMode="auto">
              <a:xfrm>
                <a:off x="3744" y="1344"/>
                <a:ext cx="4"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1" name="Line 516"/>
              <p:cNvSpPr>
                <a:spLocks noChangeShapeType="1"/>
              </p:cNvSpPr>
              <p:nvPr/>
            </p:nvSpPr>
            <p:spPr bwMode="auto">
              <a:xfrm>
                <a:off x="3745" y="2352"/>
                <a:ext cx="16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2" name="Freeform 517"/>
              <p:cNvSpPr>
                <a:spLocks/>
              </p:cNvSpPr>
              <p:nvPr/>
            </p:nvSpPr>
            <p:spPr bwMode="auto">
              <a:xfrm>
                <a:off x="3749" y="1630"/>
                <a:ext cx="1651"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3" name="Line 518"/>
              <p:cNvSpPr>
                <a:spLocks noChangeShapeType="1"/>
              </p:cNvSpPr>
              <p:nvPr/>
            </p:nvSpPr>
            <p:spPr bwMode="auto">
              <a:xfrm>
                <a:off x="3811" y="1925"/>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4" name="Line 519"/>
              <p:cNvSpPr>
                <a:spLocks noChangeShapeType="1"/>
              </p:cNvSpPr>
              <p:nvPr/>
            </p:nvSpPr>
            <p:spPr bwMode="auto">
              <a:xfrm>
                <a:off x="3811" y="1630"/>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5" name="AutoShape 520"/>
              <p:cNvSpPr>
                <a:spLocks noChangeArrowheads="1"/>
              </p:cNvSpPr>
              <p:nvPr/>
            </p:nvSpPr>
            <p:spPr bwMode="auto">
              <a:xfrm>
                <a:off x="5435" y="1608"/>
                <a:ext cx="36" cy="317"/>
              </a:xfrm>
              <a:prstGeom prst="upDownArrow">
                <a:avLst>
                  <a:gd name="adj1" fmla="val 50000"/>
                  <a:gd name="adj2" fmla="val 17611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6" name="Text Box 521"/>
              <p:cNvSpPr txBox="1">
                <a:spLocks noChangeArrowheads="1"/>
              </p:cNvSpPr>
              <p:nvPr/>
            </p:nvSpPr>
            <p:spPr bwMode="auto">
              <a:xfrm>
                <a:off x="4677" y="1363"/>
                <a:ext cx="79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0000"/>
                    </a:solidFill>
                    <a:latin typeface="BIZ UDPゴシック" panose="020B0400000000000000" pitchFamily="50" charset="-128"/>
                    <a:ea typeface="BIZ UDPゴシック" panose="020B0400000000000000" pitchFamily="50" charset="-128"/>
                  </a:rPr>
                  <a:t>圧力変動幅  </a:t>
                </a:r>
              </a:p>
            </p:txBody>
          </p:sp>
          <p:sp>
            <p:nvSpPr>
              <p:cNvPr id="137" name="Line 522"/>
              <p:cNvSpPr>
                <a:spLocks noChangeShapeType="1"/>
              </p:cNvSpPr>
              <p:nvPr/>
            </p:nvSpPr>
            <p:spPr bwMode="auto">
              <a:xfrm>
                <a:off x="3745" y="1778"/>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8" name="Line 523"/>
              <p:cNvSpPr>
                <a:spLocks noChangeShapeType="1"/>
              </p:cNvSpPr>
              <p:nvPr/>
            </p:nvSpPr>
            <p:spPr bwMode="auto">
              <a:xfrm>
                <a:off x="3745" y="2162"/>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9" name="AutoShape 524"/>
              <p:cNvSpPr>
                <a:spLocks noChangeArrowheads="1"/>
              </p:cNvSpPr>
              <p:nvPr/>
            </p:nvSpPr>
            <p:spPr bwMode="auto">
              <a:xfrm rot="-16200000">
                <a:off x="3703" y="175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0" name="AutoShape 525"/>
              <p:cNvSpPr>
                <a:spLocks noChangeArrowheads="1"/>
              </p:cNvSpPr>
              <p:nvPr/>
            </p:nvSpPr>
            <p:spPr bwMode="auto">
              <a:xfrm rot="-16200000">
                <a:off x="3703" y="2143"/>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1" name="Line 526"/>
              <p:cNvSpPr>
                <a:spLocks noChangeShapeType="1"/>
              </p:cNvSpPr>
              <p:nvPr/>
            </p:nvSpPr>
            <p:spPr bwMode="auto">
              <a:xfrm>
                <a:off x="5184" y="1536"/>
                <a:ext cx="225" cy="194"/>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2" name="Text Box 527"/>
              <p:cNvSpPr txBox="1">
                <a:spLocks noChangeArrowheads="1"/>
              </p:cNvSpPr>
              <p:nvPr/>
            </p:nvSpPr>
            <p:spPr bwMode="auto">
              <a:xfrm>
                <a:off x="4066" y="1296"/>
                <a:ext cx="98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9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43" name="Line 528"/>
              <p:cNvSpPr>
                <a:spLocks noChangeShapeType="1"/>
              </p:cNvSpPr>
              <p:nvPr/>
            </p:nvSpPr>
            <p:spPr bwMode="auto">
              <a:xfrm>
                <a:off x="3936" y="1391"/>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4" name="Text Box 529"/>
              <p:cNvSpPr txBox="1">
                <a:spLocks noChangeArrowheads="1"/>
              </p:cNvSpPr>
              <p:nvPr/>
            </p:nvSpPr>
            <p:spPr bwMode="auto">
              <a:xfrm>
                <a:off x="3190" y="2083"/>
                <a:ext cx="57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45" name="Text Box 530"/>
              <p:cNvSpPr txBox="1">
                <a:spLocks noChangeArrowheads="1"/>
              </p:cNvSpPr>
              <p:nvPr/>
            </p:nvSpPr>
            <p:spPr bwMode="auto">
              <a:xfrm>
                <a:off x="3109" y="1699"/>
                <a:ext cx="66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設定圧力 </a:t>
                </a:r>
              </a:p>
            </p:txBody>
          </p:sp>
        </p:grpSp>
        <p:sp>
          <p:nvSpPr>
            <p:cNvPr id="128" name="Text Box 552"/>
            <p:cNvSpPr txBox="1">
              <a:spLocks noChangeArrowheads="1"/>
            </p:cNvSpPr>
            <p:nvPr/>
          </p:nvSpPr>
          <p:spPr bwMode="auto">
            <a:xfrm>
              <a:off x="5177087" y="2307019"/>
              <a:ext cx="1574199" cy="45547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1 </a:t>
              </a:r>
            </a:p>
          </p:txBody>
        </p:sp>
      </p:grpSp>
      <p:grpSp>
        <p:nvGrpSpPr>
          <p:cNvPr id="146" name="グループ化 145"/>
          <p:cNvGrpSpPr/>
          <p:nvPr/>
        </p:nvGrpSpPr>
        <p:grpSpPr>
          <a:xfrm>
            <a:off x="4682034" y="4066768"/>
            <a:ext cx="2760120" cy="1305058"/>
            <a:chOff x="6561387" y="3821370"/>
            <a:chExt cx="4267200" cy="2063709"/>
          </a:xfrm>
        </p:grpSpPr>
        <p:sp>
          <p:nvSpPr>
            <p:cNvPr id="147" name="AutoShape 561"/>
            <p:cNvSpPr>
              <a:spLocks noChangeArrowheads="1"/>
            </p:cNvSpPr>
            <p:nvPr/>
          </p:nvSpPr>
          <p:spPr bwMode="auto">
            <a:xfrm>
              <a:off x="6561387" y="4208679"/>
              <a:ext cx="4191000" cy="16764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48" name="Group 565"/>
            <p:cNvGrpSpPr>
              <a:grpSpLocks/>
            </p:cNvGrpSpPr>
            <p:nvPr/>
          </p:nvGrpSpPr>
          <p:grpSpPr bwMode="auto">
            <a:xfrm>
              <a:off x="6713787" y="4437279"/>
              <a:ext cx="4114800" cy="1431925"/>
              <a:chOff x="3120" y="2784"/>
              <a:chExt cx="2592" cy="902"/>
            </a:xfrm>
          </p:grpSpPr>
          <p:sp>
            <p:nvSpPr>
              <p:cNvPr id="150" name="Text Box 532"/>
              <p:cNvSpPr txBox="1">
                <a:spLocks noChangeArrowheads="1"/>
              </p:cNvSpPr>
              <p:nvPr/>
            </p:nvSpPr>
            <p:spPr bwMode="auto">
              <a:xfrm>
                <a:off x="3404" y="2784"/>
                <a:ext cx="4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51" name="Line 533"/>
              <p:cNvSpPr>
                <a:spLocks noChangeShapeType="1"/>
              </p:cNvSpPr>
              <p:nvPr/>
            </p:nvSpPr>
            <p:spPr bwMode="auto">
              <a:xfrm>
                <a:off x="3737" y="2832"/>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2" name="Line 534"/>
              <p:cNvSpPr>
                <a:spLocks noChangeShapeType="1"/>
              </p:cNvSpPr>
              <p:nvPr/>
            </p:nvSpPr>
            <p:spPr bwMode="auto">
              <a:xfrm>
                <a:off x="3737" y="3648"/>
                <a:ext cx="1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3" name="Freeform 535"/>
              <p:cNvSpPr>
                <a:spLocks/>
              </p:cNvSpPr>
              <p:nvPr/>
            </p:nvSpPr>
            <p:spPr bwMode="auto">
              <a:xfrm>
                <a:off x="3741" y="2926"/>
                <a:ext cx="1695"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4" name="Text Box 536"/>
              <p:cNvSpPr txBox="1">
                <a:spLocks noChangeArrowheads="1"/>
              </p:cNvSpPr>
              <p:nvPr/>
            </p:nvSpPr>
            <p:spPr bwMode="auto">
              <a:xfrm>
                <a:off x="4217" y="3456"/>
                <a:ext cx="149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3399"/>
                    </a:solidFill>
                    <a:latin typeface="BIZ UDPゴシック" panose="020B0400000000000000" pitchFamily="50" charset="-128"/>
                    <a:ea typeface="BIZ UDPゴシック" panose="020B0400000000000000" pitchFamily="50" charset="-128"/>
                  </a:rPr>
                  <a:t>送気圧力の設定低減実施</a:t>
                </a:r>
              </a:p>
            </p:txBody>
          </p:sp>
          <p:sp>
            <p:nvSpPr>
              <p:cNvPr id="155" name="Freeform 537"/>
              <p:cNvSpPr>
                <a:spLocks/>
              </p:cNvSpPr>
              <p:nvPr/>
            </p:nvSpPr>
            <p:spPr bwMode="auto">
              <a:xfrm>
                <a:off x="3741" y="3125"/>
                <a:ext cx="1695" cy="288"/>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6" name="AutoShape 538"/>
              <p:cNvSpPr>
                <a:spLocks noChangeArrowheads="1"/>
              </p:cNvSpPr>
              <p:nvPr/>
            </p:nvSpPr>
            <p:spPr bwMode="auto">
              <a:xfrm>
                <a:off x="4717" y="3081"/>
                <a:ext cx="75" cy="171"/>
              </a:xfrm>
              <a:prstGeom prst="downArrow">
                <a:avLst>
                  <a:gd name="adj1" fmla="val 50000"/>
                  <a:gd name="adj2" fmla="val 57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7" name="Line 539"/>
              <p:cNvSpPr>
                <a:spLocks noChangeShapeType="1"/>
              </p:cNvSpPr>
              <p:nvPr/>
            </p:nvSpPr>
            <p:spPr bwMode="auto">
              <a:xfrm flipV="1">
                <a:off x="4704" y="3312"/>
                <a:ext cx="51" cy="192"/>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8" name="Line 540"/>
              <p:cNvSpPr>
                <a:spLocks noChangeShapeType="1"/>
              </p:cNvSpPr>
              <p:nvPr/>
            </p:nvSpPr>
            <p:spPr bwMode="auto">
              <a:xfrm>
                <a:off x="3737" y="3074"/>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9" name="Line 541"/>
              <p:cNvSpPr>
                <a:spLocks noChangeShapeType="1"/>
              </p:cNvSpPr>
              <p:nvPr/>
            </p:nvSpPr>
            <p:spPr bwMode="auto">
              <a:xfrm>
                <a:off x="3737" y="3250"/>
                <a:ext cx="1761" cy="0"/>
              </a:xfrm>
              <a:prstGeom prst="line">
                <a:avLst/>
              </a:prstGeom>
              <a:noFill/>
              <a:ln w="952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0" name="AutoShape 542"/>
              <p:cNvSpPr>
                <a:spLocks noChangeArrowheads="1"/>
              </p:cNvSpPr>
              <p:nvPr/>
            </p:nvSpPr>
            <p:spPr bwMode="auto">
              <a:xfrm>
                <a:off x="3417" y="3132"/>
                <a:ext cx="63" cy="72"/>
              </a:xfrm>
              <a:prstGeom prst="downArrow">
                <a:avLst>
                  <a:gd name="adj1" fmla="val 50620"/>
                  <a:gd name="adj2" fmla="val 4761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1" name="AutoShape 543"/>
              <p:cNvSpPr>
                <a:spLocks noChangeArrowheads="1"/>
              </p:cNvSpPr>
              <p:nvPr/>
            </p:nvSpPr>
            <p:spPr bwMode="auto">
              <a:xfrm rot="-16200000">
                <a:off x="3695" y="3055"/>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2" name="AutoShape 544"/>
              <p:cNvSpPr>
                <a:spLocks noChangeArrowheads="1"/>
              </p:cNvSpPr>
              <p:nvPr/>
            </p:nvSpPr>
            <p:spPr bwMode="auto">
              <a:xfrm rot="-16200000">
                <a:off x="3695" y="3231"/>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3" name="AutoShape 545"/>
              <p:cNvSpPr>
                <a:spLocks noChangeArrowheads="1"/>
              </p:cNvSpPr>
              <p:nvPr/>
            </p:nvSpPr>
            <p:spPr bwMode="auto">
              <a:xfrm rot="-16200000">
                <a:off x="3695" y="343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4" name="Text Box 546"/>
              <p:cNvSpPr txBox="1">
                <a:spLocks noChangeArrowheads="1"/>
              </p:cNvSpPr>
              <p:nvPr/>
            </p:nvSpPr>
            <p:spPr bwMode="auto">
              <a:xfrm>
                <a:off x="3200" y="3379"/>
                <a:ext cx="61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65" name="Text Box 547"/>
              <p:cNvSpPr txBox="1">
                <a:spLocks noChangeArrowheads="1"/>
              </p:cNvSpPr>
              <p:nvPr/>
            </p:nvSpPr>
            <p:spPr bwMode="auto">
              <a:xfrm>
                <a:off x="3120" y="2995"/>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設定変更前  </a:t>
                </a:r>
              </a:p>
            </p:txBody>
          </p:sp>
          <p:sp>
            <p:nvSpPr>
              <p:cNvPr id="166" name="Line 548"/>
              <p:cNvSpPr>
                <a:spLocks noChangeShapeType="1"/>
              </p:cNvSpPr>
              <p:nvPr/>
            </p:nvSpPr>
            <p:spPr bwMode="auto">
              <a:xfrm>
                <a:off x="3737" y="3456"/>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7" name="Text Box 549"/>
              <p:cNvSpPr txBox="1">
                <a:spLocks noChangeArrowheads="1"/>
              </p:cNvSpPr>
              <p:nvPr/>
            </p:nvSpPr>
            <p:spPr bwMode="auto">
              <a:xfrm>
                <a:off x="3120" y="3168"/>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FF0000"/>
                    </a:solidFill>
                    <a:latin typeface="BIZ UDPゴシック" panose="020B0400000000000000" pitchFamily="50" charset="-128"/>
                    <a:ea typeface="BIZ UDPゴシック" panose="020B0400000000000000" pitchFamily="50" charset="-128"/>
                  </a:rPr>
                  <a:t>設定変更後  </a:t>
                </a:r>
              </a:p>
            </p:txBody>
          </p:sp>
        </p:grpSp>
        <p:sp>
          <p:nvSpPr>
            <p:cNvPr id="149" name="Text Box 554"/>
            <p:cNvSpPr txBox="1">
              <a:spLocks noChangeArrowheads="1"/>
            </p:cNvSpPr>
            <p:nvPr/>
          </p:nvSpPr>
          <p:spPr bwMode="auto">
            <a:xfrm>
              <a:off x="6942387" y="3821370"/>
              <a:ext cx="1601462" cy="40152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2 </a:t>
              </a:r>
            </a:p>
          </p:txBody>
        </p:sp>
      </p:grpSp>
      <p:sp>
        <p:nvSpPr>
          <p:cNvPr id="168" name="テキスト ボックス 167"/>
          <p:cNvSpPr txBox="1"/>
          <p:nvPr/>
        </p:nvSpPr>
        <p:spPr>
          <a:xfrm>
            <a:off x="5850660" y="2404319"/>
            <a:ext cx="3235181"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◆追従性を向上させ圧力変動幅を減少</a:t>
            </a:r>
          </a:p>
        </p:txBody>
      </p:sp>
      <p:sp>
        <p:nvSpPr>
          <p:cNvPr id="169" name="テキスト ボックス 168"/>
          <p:cNvSpPr txBox="1"/>
          <p:nvPr/>
        </p:nvSpPr>
        <p:spPr>
          <a:xfrm>
            <a:off x="5850659" y="4014129"/>
            <a:ext cx="1606530"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◆圧力設定の低減</a:t>
            </a:r>
          </a:p>
        </p:txBody>
      </p:sp>
      <p:sp>
        <p:nvSpPr>
          <p:cNvPr id="170" name="テキスト ボックス 169"/>
          <p:cNvSpPr txBox="1"/>
          <p:nvPr/>
        </p:nvSpPr>
        <p:spPr>
          <a:xfrm>
            <a:off x="7336992" y="2717144"/>
            <a:ext cx="1519968"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a:t>
            </a:r>
            <a:r>
              <a:rPr lang="ja-JP" altLang="en-US" sz="1400" b="1">
                <a:solidFill>
                  <a:srgbClr val="000000"/>
                </a:solidFill>
                <a:latin typeface="BIZ UDPゴシック" panose="020B0400000000000000" pitchFamily="50" charset="-128"/>
                <a:ea typeface="BIZ UDPゴシック" panose="020B0400000000000000" pitchFamily="50" charset="-128"/>
              </a:rPr>
              <a:t>圧力検知の</a:t>
            </a:r>
            <a:r>
              <a:rPr lang="ja-JP" altLang="en-US" sz="1400" b="1" dirty="0">
                <a:solidFill>
                  <a:srgbClr val="000000"/>
                </a:solidFill>
                <a:latin typeface="BIZ UDPゴシック" panose="020B0400000000000000" pitchFamily="50" charset="-128"/>
                <a:ea typeface="BIZ UDPゴシック" panose="020B0400000000000000" pitchFamily="50" charset="-128"/>
              </a:rPr>
              <a:t>変更</a:t>
            </a:r>
          </a:p>
        </p:txBody>
      </p:sp>
      <p:sp>
        <p:nvSpPr>
          <p:cNvPr id="171" name="テキスト ボックス 170"/>
          <p:cNvSpPr txBox="1"/>
          <p:nvPr/>
        </p:nvSpPr>
        <p:spPr>
          <a:xfrm>
            <a:off x="7336993" y="2974268"/>
            <a:ext cx="1713931" cy="523220"/>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・配管圧力損失低減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　など</a:t>
            </a:r>
          </a:p>
        </p:txBody>
      </p:sp>
      <p:sp>
        <p:nvSpPr>
          <p:cNvPr id="172" name="Text Box 447"/>
          <p:cNvSpPr txBox="1">
            <a:spLocks noChangeArrowheads="1"/>
          </p:cNvSpPr>
          <p:nvPr/>
        </p:nvSpPr>
        <p:spPr bwMode="auto">
          <a:xfrm>
            <a:off x="7403034" y="4273039"/>
            <a:ext cx="17409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送気圧力低減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en-US" altLang="ja-JP" sz="1400" b="1" dirty="0">
                <a:solidFill>
                  <a:srgbClr val="000000"/>
                </a:solidFill>
                <a:latin typeface="BIZ UDPゴシック" panose="020B0400000000000000" pitchFamily="50" charset="-128"/>
                <a:ea typeface="BIZ UDPゴシック" panose="020B0400000000000000" pitchFamily="50" charset="-128"/>
              </a:rPr>
              <a:t>0.1MPa</a:t>
            </a:r>
            <a:r>
              <a:rPr lang="ja-JP" altLang="en-US" sz="1400" b="1" dirty="0">
                <a:solidFill>
                  <a:srgbClr val="000000"/>
                </a:solidFill>
                <a:latin typeface="BIZ UDPゴシック" panose="020B0400000000000000" pitchFamily="50" charset="-128"/>
                <a:ea typeface="BIZ UDPゴシック" panose="020B0400000000000000" pitchFamily="50" charset="-128"/>
              </a:rPr>
              <a:t>の場合</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400" b="1" dirty="0">
                <a:solidFill>
                  <a:srgbClr val="000000"/>
                </a:solidFill>
                <a:latin typeface="BIZ UDPゴシック" panose="020B0400000000000000" pitchFamily="50" charset="-128"/>
                <a:ea typeface="BIZ UDPゴシック" panose="020B0400000000000000" pitchFamily="50" charset="-128"/>
              </a:rPr>
              <a:t>7.0</a:t>
            </a:r>
            <a:r>
              <a:rPr lang="ja-JP" altLang="en-US" sz="1400" b="1" dirty="0">
                <a:solidFill>
                  <a:srgbClr val="000000"/>
                </a:solidFill>
                <a:latin typeface="BIZ UDPゴシック" panose="020B0400000000000000" pitchFamily="50" charset="-128"/>
                <a:ea typeface="BIZ UDPゴシック" panose="020B0400000000000000" pitchFamily="50" charset="-128"/>
              </a:rPr>
              <a:t>％　</a:t>
            </a:r>
          </a:p>
        </p:txBody>
      </p:sp>
      <p:sp>
        <p:nvSpPr>
          <p:cNvPr id="173" name="テキスト ボックス 172"/>
          <p:cNvSpPr txBox="1"/>
          <p:nvPr/>
        </p:nvSpPr>
        <p:spPr>
          <a:xfrm>
            <a:off x="332013" y="607765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75kW×6×0.60(Load factor )×24h/D×250D/Y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953</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56,700kWh/Y×0.2966kg-CO2/kWh÷1,000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174" name="テキスト ボックス 173"/>
          <p:cNvSpPr txBox="1"/>
          <p:nvPr/>
        </p:nvSpPr>
        <p:spPr>
          <a:xfrm>
            <a:off x="3169570" y="5774531"/>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】75kW×6</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450kW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
        <p:nvSpPr>
          <p:cNvPr id="88" name="Rectangle 136"/>
          <p:cNvSpPr txBox="1">
            <a:spLocks noChangeArrowheads="1"/>
          </p:cNvSpPr>
          <p:nvPr/>
        </p:nvSpPr>
        <p:spPr bwMode="auto">
          <a:xfrm>
            <a:off x="2699792" y="6010424"/>
            <a:ext cx="2592288" cy="461665"/>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r>
              <a:rPr lang="ja-JP" altLang="en-US" sz="2400" dirty="0">
                <a:solidFill>
                  <a:srgbClr val="FF0000"/>
                </a:solidFill>
                <a:latin typeface="BIZ UDPゴシック" panose="020B0400000000000000" pitchFamily="50" charset="-128"/>
                <a:ea typeface="BIZ UDPゴシック" panose="020B0400000000000000" pitchFamily="50" charset="-128"/>
              </a:rPr>
              <a:t>参考</a:t>
            </a:r>
            <a:endParaRPr lang="en-US" altLang="ja-JP" sz="2400"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2567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107505" y="263823"/>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3" name="AutoShape 248"/>
          <p:cNvSpPr>
            <a:spLocks noChangeArrowheads="1"/>
          </p:cNvSpPr>
          <p:nvPr/>
        </p:nvSpPr>
        <p:spPr bwMode="auto">
          <a:xfrm>
            <a:off x="255809" y="172664"/>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nvGraphicFramePr>
        <p:xfrm>
          <a:off x="6456563" y="308434"/>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5" name="テキスト ボックス 4"/>
          <p:cNvSpPr txBox="1"/>
          <p:nvPr/>
        </p:nvSpPr>
        <p:spPr>
          <a:xfrm>
            <a:off x="381476" y="630963"/>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3059833" y="357926"/>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117" name="グループ化 116"/>
          <p:cNvGrpSpPr/>
          <p:nvPr/>
        </p:nvGrpSpPr>
        <p:grpSpPr>
          <a:xfrm>
            <a:off x="467544" y="3288159"/>
            <a:ext cx="3761390" cy="3038326"/>
            <a:chOff x="778850" y="1277830"/>
            <a:chExt cx="3761390" cy="3038326"/>
          </a:xfrm>
        </p:grpSpPr>
        <p:sp>
          <p:nvSpPr>
            <p:cNvPr id="8" name="テキスト ボックス 7"/>
            <p:cNvSpPr txBox="1"/>
            <p:nvPr/>
          </p:nvSpPr>
          <p:spPr>
            <a:xfrm>
              <a:off x="778850" y="376215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9" name="テキスト ボックス 8"/>
            <p:cNvSpPr txBox="1"/>
            <p:nvPr/>
          </p:nvSpPr>
          <p:spPr>
            <a:xfrm>
              <a:off x="1723441" y="3762157"/>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2875569" y="3762156"/>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3820160" y="3762155"/>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No.4</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2" name="テキスト ボックス 11"/>
            <p:cNvSpPr txBox="1"/>
            <p:nvPr/>
          </p:nvSpPr>
          <p:spPr>
            <a:xfrm>
              <a:off x="882618"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1827209"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2979335" y="3288389"/>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3923928" y="3284984"/>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1354914"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7" name="テキスト ボックス 16"/>
            <p:cNvSpPr txBox="1"/>
            <p:nvPr/>
          </p:nvSpPr>
          <p:spPr>
            <a:xfrm>
              <a:off x="3447239"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23" name="カギ線コネクタ 22"/>
            <p:cNvCxnSpPr>
              <a:stCxn id="12" idx="0"/>
              <a:endCxn id="16" idx="2"/>
            </p:cNvCxnSpPr>
            <p:nvPr/>
          </p:nvCxnSpPr>
          <p:spPr>
            <a:xfrm rot="5400000" flipH="1" flipV="1">
              <a:off x="1218808" y="2896438"/>
              <a:ext cx="312461" cy="47229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3" idx="0"/>
              <a:endCxn id="16" idx="2"/>
            </p:cNvCxnSpPr>
            <p:nvPr/>
          </p:nvCxnSpPr>
          <p:spPr>
            <a:xfrm rot="16200000" flipV="1">
              <a:off x="1691104" y="2896438"/>
              <a:ext cx="312461" cy="47229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0"/>
              <a:endCxn id="12" idx="2"/>
            </p:cNvCxnSpPr>
            <p:nvPr/>
          </p:nvCxnSpPr>
          <p:spPr>
            <a:xfrm flipV="1">
              <a:off x="1138890" y="3565815"/>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0"/>
              <a:endCxn id="13" idx="2"/>
            </p:cNvCxnSpPr>
            <p:nvPr/>
          </p:nvCxnSpPr>
          <p:spPr>
            <a:xfrm flipV="1">
              <a:off x="2083481" y="3565815"/>
              <a:ext cx="0" cy="19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0" idx="0"/>
              <a:endCxn id="14" idx="2"/>
            </p:cNvCxnSpPr>
            <p:nvPr/>
          </p:nvCxnSpPr>
          <p:spPr>
            <a:xfrm flipH="1" flipV="1">
              <a:off x="3235607" y="3565388"/>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11" idx="0"/>
              <a:endCxn id="15" idx="2"/>
            </p:cNvCxnSpPr>
            <p:nvPr/>
          </p:nvCxnSpPr>
          <p:spPr>
            <a:xfrm flipV="1">
              <a:off x="4180200" y="3561983"/>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15" idx="0"/>
              <a:endCxn id="17" idx="2"/>
            </p:cNvCxnSpPr>
            <p:nvPr/>
          </p:nvCxnSpPr>
          <p:spPr>
            <a:xfrm rot="16200000" flipV="1">
              <a:off x="3787542" y="2892325"/>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14" idx="0"/>
              <a:endCxn id="17" idx="2"/>
            </p:cNvCxnSpPr>
            <p:nvPr/>
          </p:nvCxnSpPr>
          <p:spPr>
            <a:xfrm rot="5400000" flipH="1" flipV="1">
              <a:off x="3313542" y="2898420"/>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グループ化 72"/>
            <p:cNvGrpSpPr/>
            <p:nvPr/>
          </p:nvGrpSpPr>
          <p:grpSpPr>
            <a:xfrm>
              <a:off x="1205516" y="2279435"/>
              <a:ext cx="2865535" cy="192692"/>
              <a:chOff x="1755200" y="1628800"/>
              <a:chExt cx="2865535" cy="192692"/>
            </a:xfrm>
          </p:grpSpPr>
          <p:grpSp>
            <p:nvGrpSpPr>
              <p:cNvPr id="67" name="グループ化 66"/>
              <p:cNvGrpSpPr/>
              <p:nvPr/>
            </p:nvGrpSpPr>
            <p:grpSpPr>
              <a:xfrm>
                <a:off x="1755200" y="1628800"/>
                <a:ext cx="80496" cy="192692"/>
                <a:chOff x="1755200" y="1628800"/>
                <a:chExt cx="80496" cy="192692"/>
              </a:xfrm>
            </p:grpSpPr>
            <p:cxnSp>
              <p:nvCxnSpPr>
                <p:cNvPr id="60" name="直線コネクタ 59"/>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4540239" y="1628800"/>
                <a:ext cx="80496" cy="192692"/>
                <a:chOff x="1755200" y="1628800"/>
                <a:chExt cx="80496" cy="192692"/>
              </a:xfrm>
            </p:grpSpPr>
            <p:cxnSp>
              <p:nvCxnSpPr>
                <p:cNvPr id="69" name="直線コネクタ 68"/>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p:cNvCxnSpPr/>
              <p:nvPr/>
            </p:nvCxnSpPr>
            <p:spPr>
              <a:xfrm>
                <a:off x="1835694" y="1725146"/>
                <a:ext cx="27045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カギ線コネクタ 73"/>
            <p:cNvCxnSpPr>
              <a:stCxn id="16" idx="0"/>
            </p:cNvCxnSpPr>
            <p:nvPr/>
          </p:nvCxnSpPr>
          <p:spPr>
            <a:xfrm rot="5400000" flipH="1" flipV="1">
              <a:off x="2056228" y="2122610"/>
              <a:ext cx="131705" cy="102178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2632974" y="2375781"/>
              <a:ext cx="0" cy="191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17" idx="0"/>
            </p:cNvCxnSpPr>
            <p:nvPr/>
          </p:nvCxnSpPr>
          <p:spPr>
            <a:xfrm rot="16200000" flipV="1">
              <a:off x="3102391" y="2098235"/>
              <a:ext cx="131705" cy="107053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2979335" y="2092655"/>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2267744" y="2092656"/>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713" y="1277830"/>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0" name="テキスト ボックス 119"/>
          <p:cNvSpPr txBox="1"/>
          <p:nvPr/>
        </p:nvSpPr>
        <p:spPr>
          <a:xfrm>
            <a:off x="539552"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1" name="テキスト ボックス 120"/>
          <p:cNvSpPr txBox="1"/>
          <p:nvPr/>
        </p:nvSpPr>
        <p:spPr>
          <a:xfrm>
            <a:off x="1485169"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2" name="テキスト ボックス 121"/>
          <p:cNvSpPr txBox="1"/>
          <p:nvPr/>
        </p:nvSpPr>
        <p:spPr>
          <a:xfrm>
            <a:off x="2616481"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3" name="テキスト ボックス 122"/>
          <p:cNvSpPr txBox="1"/>
          <p:nvPr/>
        </p:nvSpPr>
        <p:spPr>
          <a:xfrm>
            <a:off x="3580862"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4" name="テキスト ボックス 123"/>
          <p:cNvSpPr txBox="1"/>
          <p:nvPr/>
        </p:nvSpPr>
        <p:spPr>
          <a:xfrm>
            <a:off x="783093"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5" name="テキスト ボックス 124"/>
          <p:cNvSpPr txBox="1"/>
          <p:nvPr/>
        </p:nvSpPr>
        <p:spPr>
          <a:xfrm>
            <a:off x="2892668"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6" name="テキスト ボックス 125"/>
          <p:cNvSpPr txBox="1"/>
          <p:nvPr/>
        </p:nvSpPr>
        <p:spPr>
          <a:xfrm>
            <a:off x="1104127" y="436937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125A</a:t>
            </a:r>
          </a:p>
        </p:txBody>
      </p:sp>
      <p:sp>
        <p:nvSpPr>
          <p:cNvPr id="127" name="テキスト ボックス 126"/>
          <p:cNvSpPr txBox="1"/>
          <p:nvPr/>
        </p:nvSpPr>
        <p:spPr>
          <a:xfrm>
            <a:off x="1573077" y="41297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8" name="テキスト ボックス 127"/>
          <p:cNvSpPr txBox="1"/>
          <p:nvPr/>
        </p:nvSpPr>
        <p:spPr>
          <a:xfrm>
            <a:off x="2285568" y="412654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9" name="テキスト ボックス 128"/>
          <p:cNvSpPr txBox="1"/>
          <p:nvPr/>
        </p:nvSpPr>
        <p:spPr>
          <a:xfrm>
            <a:off x="2945089" y="4017451"/>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30" name="テキスト ボックス 129"/>
          <p:cNvSpPr txBox="1"/>
          <p:nvPr/>
        </p:nvSpPr>
        <p:spPr>
          <a:xfrm>
            <a:off x="2937782" y="354368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19" name="上矢印 118"/>
          <p:cNvSpPr/>
          <p:nvPr/>
        </p:nvSpPr>
        <p:spPr>
          <a:xfrm>
            <a:off x="3305722" y="3759513"/>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32" name="テキスト ボックス 131"/>
          <p:cNvSpPr txBox="1"/>
          <p:nvPr/>
        </p:nvSpPr>
        <p:spPr>
          <a:xfrm>
            <a:off x="2924300" y="338649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3" name="テキスト ボックス 132"/>
          <p:cNvSpPr txBox="1"/>
          <p:nvPr/>
        </p:nvSpPr>
        <p:spPr>
          <a:xfrm>
            <a:off x="2937782" y="3870947"/>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4" name="テキスト ボックス 133"/>
          <p:cNvSpPr txBox="1"/>
          <p:nvPr/>
        </p:nvSpPr>
        <p:spPr>
          <a:xfrm>
            <a:off x="1341610"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全てコベルコ社、エアー配管直管部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35" name="テキスト ボックス 134"/>
          <p:cNvSpPr txBox="1"/>
          <p:nvPr/>
        </p:nvSpPr>
        <p:spPr>
          <a:xfrm>
            <a:off x="326911" y="2939596"/>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広美１工場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6" name="テキスト ボックス 135"/>
          <p:cNvSpPr txBox="1"/>
          <p:nvPr/>
        </p:nvSpPr>
        <p:spPr>
          <a:xfrm>
            <a:off x="4716017" y="2933384"/>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上郷工場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8" name="テキスト ボックス 137"/>
          <p:cNvSpPr txBox="1"/>
          <p:nvPr/>
        </p:nvSpPr>
        <p:spPr>
          <a:xfrm>
            <a:off x="5218382" y="577990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0" name="テキスト ボックス 139"/>
          <p:cNvSpPr txBox="1"/>
          <p:nvPr/>
        </p:nvSpPr>
        <p:spPr>
          <a:xfrm>
            <a:off x="6981639" y="5776801"/>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1" name="テキスト ボックス 140"/>
          <p:cNvSpPr txBox="1"/>
          <p:nvPr/>
        </p:nvSpPr>
        <p:spPr>
          <a:xfrm>
            <a:off x="7926230" y="5776800"/>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2" name="テキスト ボックス 141"/>
          <p:cNvSpPr txBox="1"/>
          <p:nvPr/>
        </p:nvSpPr>
        <p:spPr>
          <a:xfrm>
            <a:off x="5322151" y="5306567"/>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4" name="テキスト ボックス 143"/>
          <p:cNvSpPr txBox="1"/>
          <p:nvPr/>
        </p:nvSpPr>
        <p:spPr>
          <a:xfrm>
            <a:off x="7085406" y="5303035"/>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5" name="テキスト ボックス 144"/>
          <p:cNvSpPr txBox="1"/>
          <p:nvPr/>
        </p:nvSpPr>
        <p:spPr>
          <a:xfrm>
            <a:off x="8029999" y="5299630"/>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6" name="テキスト ボックス 145"/>
          <p:cNvSpPr txBox="1"/>
          <p:nvPr/>
        </p:nvSpPr>
        <p:spPr>
          <a:xfrm>
            <a:off x="5460985"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7" name="テキスト ボックス 146"/>
          <p:cNvSpPr txBox="1"/>
          <p:nvPr/>
        </p:nvSpPr>
        <p:spPr>
          <a:xfrm>
            <a:off x="7553310"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148" name="カギ線コネクタ 147"/>
          <p:cNvCxnSpPr>
            <a:stCxn id="142" idx="0"/>
            <a:endCxn id="146" idx="2"/>
          </p:cNvCxnSpPr>
          <p:nvPr/>
        </p:nvCxnSpPr>
        <p:spPr>
          <a:xfrm rot="5400000" flipH="1" flipV="1">
            <a:off x="5490056" y="5079366"/>
            <a:ext cx="315566" cy="1388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8" idx="0"/>
            <a:endCxn id="142" idx="2"/>
          </p:cNvCxnSpPr>
          <p:nvPr/>
        </p:nvCxnSpPr>
        <p:spPr>
          <a:xfrm flipV="1">
            <a:off x="5578422" y="5583566"/>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stCxn id="140" idx="0"/>
            <a:endCxn id="144" idx="2"/>
          </p:cNvCxnSpPr>
          <p:nvPr/>
        </p:nvCxnSpPr>
        <p:spPr>
          <a:xfrm flipH="1" flipV="1">
            <a:off x="7341677" y="5580033"/>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stCxn id="141" idx="0"/>
            <a:endCxn id="145" idx="2"/>
          </p:cNvCxnSpPr>
          <p:nvPr/>
        </p:nvCxnSpPr>
        <p:spPr>
          <a:xfrm flipV="1">
            <a:off x="8286270" y="5576628"/>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カギ線コネクタ 153"/>
          <p:cNvCxnSpPr>
            <a:stCxn id="145" idx="0"/>
            <a:endCxn id="147" idx="2"/>
          </p:cNvCxnSpPr>
          <p:nvPr/>
        </p:nvCxnSpPr>
        <p:spPr>
          <a:xfrm rot="16200000" flipV="1">
            <a:off x="7893613" y="4906971"/>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4" idx="0"/>
            <a:endCxn id="147" idx="2"/>
          </p:cNvCxnSpPr>
          <p:nvPr/>
        </p:nvCxnSpPr>
        <p:spPr>
          <a:xfrm rot="5400000" flipH="1" flipV="1">
            <a:off x="7419612" y="4913065"/>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カギ線コネクタ 156"/>
          <p:cNvCxnSpPr>
            <a:stCxn id="146" idx="0"/>
            <a:endCxn id="162" idx="1"/>
          </p:cNvCxnSpPr>
          <p:nvPr/>
        </p:nvCxnSpPr>
        <p:spPr>
          <a:xfrm rot="5400000" flipH="1" flipV="1">
            <a:off x="5418511" y="3997731"/>
            <a:ext cx="1015016" cy="41752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カギ線コネクタ 158"/>
          <p:cNvCxnSpPr>
            <a:stCxn id="147" idx="0"/>
            <a:endCxn id="162" idx="3"/>
          </p:cNvCxnSpPr>
          <p:nvPr/>
        </p:nvCxnSpPr>
        <p:spPr>
          <a:xfrm rot="16200000" flipV="1">
            <a:off x="7045403" y="3949823"/>
            <a:ext cx="1015016" cy="51334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2"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784" y="3292475"/>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0" name="テキスト ボックス 169"/>
          <p:cNvSpPr txBox="1"/>
          <p:nvPr/>
        </p:nvSpPr>
        <p:spPr>
          <a:xfrm>
            <a:off x="5290390" y="555461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2" name="テキスト ボックス 171"/>
          <p:cNvSpPr txBox="1"/>
          <p:nvPr/>
        </p:nvSpPr>
        <p:spPr>
          <a:xfrm>
            <a:off x="7033857" y="5551505"/>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3" name="テキスト ボックス 172"/>
          <p:cNvSpPr txBox="1"/>
          <p:nvPr/>
        </p:nvSpPr>
        <p:spPr>
          <a:xfrm>
            <a:off x="7998238" y="5560633"/>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4" name="テキスト ボックス 173"/>
          <p:cNvSpPr txBox="1"/>
          <p:nvPr/>
        </p:nvSpPr>
        <p:spPr>
          <a:xfrm>
            <a:off x="5281632" y="5067036"/>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5" name="テキスト ボックス 174"/>
          <p:cNvSpPr txBox="1"/>
          <p:nvPr/>
        </p:nvSpPr>
        <p:spPr>
          <a:xfrm>
            <a:off x="7310044" y="49313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176" name="テキスト ボックス 175"/>
          <p:cNvSpPr txBox="1"/>
          <p:nvPr/>
        </p:nvSpPr>
        <p:spPr>
          <a:xfrm>
            <a:off x="5670820" y="3472328"/>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9" name="テキスト ボックス 178"/>
          <p:cNvSpPr txBox="1"/>
          <p:nvPr/>
        </p:nvSpPr>
        <p:spPr>
          <a:xfrm>
            <a:off x="7935711" y="4032023"/>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80" name="テキスト ボックス 179"/>
          <p:cNvSpPr txBox="1"/>
          <p:nvPr/>
        </p:nvSpPr>
        <p:spPr>
          <a:xfrm>
            <a:off x="7928404" y="355825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81" name="上矢印 180"/>
          <p:cNvSpPr/>
          <p:nvPr/>
        </p:nvSpPr>
        <p:spPr>
          <a:xfrm>
            <a:off x="8296344" y="3774085"/>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82" name="テキスト ボックス 181"/>
          <p:cNvSpPr txBox="1"/>
          <p:nvPr/>
        </p:nvSpPr>
        <p:spPr>
          <a:xfrm>
            <a:off x="7914922" y="340106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3" name="テキスト ボックス 182"/>
          <p:cNvSpPr txBox="1"/>
          <p:nvPr/>
        </p:nvSpPr>
        <p:spPr>
          <a:xfrm>
            <a:off x="7928404" y="3885519"/>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4" name="テキスト ボックス 183"/>
          <p:cNvSpPr txBox="1"/>
          <p:nvPr/>
        </p:nvSpPr>
        <p:spPr>
          <a:xfrm>
            <a:off x="6058992"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全て日立社、エアー配管直管部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89" name="テキスト ボックス 188"/>
          <p:cNvSpPr txBox="1"/>
          <p:nvPr/>
        </p:nvSpPr>
        <p:spPr>
          <a:xfrm>
            <a:off x="7563632" y="347232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87" name="AutoShape 15"/>
          <p:cNvSpPr>
            <a:spLocks noChangeArrowheads="1"/>
          </p:cNvSpPr>
          <p:nvPr/>
        </p:nvSpPr>
        <p:spPr bwMode="auto">
          <a:xfrm>
            <a:off x="105508" y="1544518"/>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88" name="AutoShape 248"/>
          <p:cNvSpPr>
            <a:spLocks noChangeArrowheads="1"/>
          </p:cNvSpPr>
          <p:nvPr/>
        </p:nvSpPr>
        <p:spPr bwMode="auto">
          <a:xfrm>
            <a:off x="253812" y="1453359"/>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上郷 改造費用と省ｴﾈ効果</a:t>
            </a:r>
          </a:p>
        </p:txBody>
      </p:sp>
      <p:graphicFrame>
        <p:nvGraphicFramePr>
          <p:cNvPr id="89" name="表 88"/>
          <p:cNvGraphicFramePr>
            <a:graphicFrameLocks noGrp="1"/>
          </p:cNvGraphicFramePr>
          <p:nvPr/>
        </p:nvGraphicFramePr>
        <p:xfrm>
          <a:off x="6454566" y="1589129"/>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92" name="テキスト ボックス 91"/>
          <p:cNvSpPr txBox="1"/>
          <p:nvPr/>
        </p:nvSpPr>
        <p:spPr>
          <a:xfrm>
            <a:off x="395536" y="192322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93" name="テキスト ボックス 92"/>
          <p:cNvSpPr txBox="1"/>
          <p:nvPr/>
        </p:nvSpPr>
        <p:spPr>
          <a:xfrm>
            <a:off x="3073893" y="1650184"/>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94" name="グループ化 93"/>
          <p:cNvGrpSpPr/>
          <p:nvPr/>
        </p:nvGrpSpPr>
        <p:grpSpPr>
          <a:xfrm>
            <a:off x="9392218" y="3825187"/>
            <a:ext cx="6204552" cy="2955694"/>
            <a:chOff x="1041748" y="1908406"/>
            <a:chExt cx="6204552" cy="2955694"/>
          </a:xfrm>
        </p:grpSpPr>
        <p:grpSp>
          <p:nvGrpSpPr>
            <p:cNvPr id="95" name="グループ化 94"/>
            <p:cNvGrpSpPr/>
            <p:nvPr/>
          </p:nvGrpSpPr>
          <p:grpSpPr>
            <a:xfrm>
              <a:off x="1459402" y="2917689"/>
              <a:ext cx="2395955" cy="1028455"/>
              <a:chOff x="710102" y="1711641"/>
              <a:chExt cx="5178326" cy="2222779"/>
            </a:xfrm>
          </p:grpSpPr>
          <p:pic>
            <p:nvPicPr>
              <p:cNvPr id="196" name="図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530" y="3037709"/>
                <a:ext cx="344337" cy="896711"/>
              </a:xfrm>
              <a:prstGeom prst="rect">
                <a:avLst/>
              </a:prstGeom>
            </p:spPr>
          </p:pic>
          <p:pic>
            <p:nvPicPr>
              <p:cNvPr id="197" name="図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85782" y="2374675"/>
                <a:ext cx="624111" cy="896711"/>
              </a:xfrm>
              <a:prstGeom prst="rect">
                <a:avLst/>
              </a:prstGeom>
            </p:spPr>
          </p:pic>
          <p:pic>
            <p:nvPicPr>
              <p:cNvPr id="198" name="図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84962" y="2102075"/>
                <a:ext cx="624111" cy="896711"/>
              </a:xfrm>
              <a:prstGeom prst="rect">
                <a:avLst/>
              </a:prstGeom>
            </p:spPr>
          </p:pic>
          <p:pic>
            <p:nvPicPr>
              <p:cNvPr id="199" name="図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8639" y="2374675"/>
                <a:ext cx="624111" cy="896711"/>
              </a:xfrm>
              <a:prstGeom prst="rect">
                <a:avLst/>
              </a:prstGeom>
            </p:spPr>
          </p:pic>
          <p:pic>
            <p:nvPicPr>
              <p:cNvPr id="200" name="図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8525" y="3037709"/>
                <a:ext cx="344337" cy="896711"/>
              </a:xfrm>
              <a:prstGeom prst="rect">
                <a:avLst/>
              </a:prstGeom>
            </p:spPr>
          </p:pic>
          <p:pic>
            <p:nvPicPr>
              <p:cNvPr id="201" name="図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091" y="3037709"/>
                <a:ext cx="344337" cy="896711"/>
              </a:xfrm>
              <a:prstGeom prst="rect">
                <a:avLst/>
              </a:prstGeom>
            </p:spPr>
          </p:pic>
          <p:pic>
            <p:nvPicPr>
              <p:cNvPr id="202" name="図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02" y="3037709"/>
                <a:ext cx="344337" cy="896711"/>
              </a:xfrm>
              <a:prstGeom prst="rect">
                <a:avLst/>
              </a:prstGeom>
            </p:spPr>
          </p:pic>
          <p:pic>
            <p:nvPicPr>
              <p:cNvPr id="203" name="図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612436" y="2102075"/>
                <a:ext cx="624111" cy="896711"/>
              </a:xfrm>
              <a:prstGeom prst="rect">
                <a:avLst/>
              </a:prstGeom>
            </p:spPr>
          </p:pic>
          <p:pic>
            <p:nvPicPr>
              <p:cNvPr id="204" name="図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33367" y="2529690"/>
                <a:ext cx="587215" cy="587215"/>
              </a:xfrm>
              <a:prstGeom prst="rect">
                <a:avLst/>
              </a:prstGeom>
            </p:spPr>
          </p:pic>
          <p:pic>
            <p:nvPicPr>
              <p:cNvPr id="205" name="図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66265" y="2529690"/>
                <a:ext cx="587215" cy="587215"/>
              </a:xfrm>
              <a:prstGeom prst="rect">
                <a:avLst/>
              </a:prstGeom>
            </p:spPr>
          </p:pic>
          <p:pic>
            <p:nvPicPr>
              <p:cNvPr id="206" name="図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58158" y="1739220"/>
                <a:ext cx="587215" cy="587215"/>
              </a:xfrm>
              <a:prstGeom prst="rect">
                <a:avLst/>
              </a:prstGeom>
            </p:spPr>
          </p:pic>
          <p:pic>
            <p:nvPicPr>
              <p:cNvPr id="207" name="図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476136" y="1722144"/>
                <a:ext cx="587215" cy="587215"/>
              </a:xfrm>
              <a:prstGeom prst="rect">
                <a:avLst/>
              </a:prstGeom>
            </p:spPr>
          </p:pic>
          <p:pic>
            <p:nvPicPr>
              <p:cNvPr id="208" name="図 2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45253" y="2234788"/>
                <a:ext cx="344337" cy="896711"/>
              </a:xfrm>
              <a:prstGeom prst="rect">
                <a:avLst/>
              </a:prstGeom>
            </p:spPr>
          </p:pic>
          <p:pic>
            <p:nvPicPr>
              <p:cNvPr id="209" name="図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32529" y="1435454"/>
                <a:ext cx="344337" cy="896711"/>
              </a:xfrm>
              <a:prstGeom prst="rect">
                <a:avLst/>
              </a:prstGeom>
            </p:spPr>
          </p:pic>
          <p:pic>
            <p:nvPicPr>
              <p:cNvPr id="210" name="図 2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35119" y="1435454"/>
                <a:ext cx="344337" cy="896711"/>
              </a:xfrm>
              <a:prstGeom prst="rect">
                <a:avLst/>
              </a:prstGeom>
            </p:spPr>
          </p:pic>
        </p:grpSp>
        <p:pic>
          <p:nvPicPr>
            <p:cNvPr id="96" name="図 9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3476281" y="3462550"/>
              <a:ext cx="569679" cy="397509"/>
            </a:xfrm>
            <a:prstGeom prst="rect">
              <a:avLst/>
            </a:prstGeom>
          </p:spPr>
        </p:pic>
        <p:sp>
          <p:nvSpPr>
            <p:cNvPr id="97" name="角丸四角形 96"/>
            <p:cNvSpPr/>
            <p:nvPr/>
          </p:nvSpPr>
          <p:spPr>
            <a:xfrm>
              <a:off x="1416933"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8" name="角丸四角形 97"/>
            <p:cNvSpPr/>
            <p:nvPr/>
          </p:nvSpPr>
          <p:spPr>
            <a:xfrm>
              <a:off x="2163672"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9" name="角丸四角形 98"/>
            <p:cNvSpPr/>
            <p:nvPr/>
          </p:nvSpPr>
          <p:spPr>
            <a:xfrm>
              <a:off x="2905296"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0" name="二等辺三角形 99"/>
            <p:cNvSpPr/>
            <p:nvPr/>
          </p:nvSpPr>
          <p:spPr>
            <a:xfrm rot="5400000">
              <a:off x="1873032"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1" name="二等辺三角形 100"/>
            <p:cNvSpPr/>
            <p:nvPr/>
          </p:nvSpPr>
          <p:spPr>
            <a:xfrm rot="5400000">
              <a:off x="2611238"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2" name="二等辺三角形 101"/>
            <p:cNvSpPr/>
            <p:nvPr/>
          </p:nvSpPr>
          <p:spPr>
            <a:xfrm rot="5400000">
              <a:off x="3331681"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03" name="図 102"/>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200081" y="3887337"/>
              <a:ext cx="670575" cy="502931"/>
            </a:xfrm>
            <a:prstGeom prst="rect">
              <a:avLst/>
            </a:prstGeom>
          </p:spPr>
        </p:pic>
        <p:pic>
          <p:nvPicPr>
            <p:cNvPr id="104" name="図 103"/>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947809" y="3887337"/>
              <a:ext cx="670575" cy="502931"/>
            </a:xfrm>
            <a:prstGeom prst="rect">
              <a:avLst/>
            </a:prstGeom>
          </p:spPr>
        </p:pic>
        <p:pic>
          <p:nvPicPr>
            <p:cNvPr id="105" name="図 104"/>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2698337" y="3887337"/>
              <a:ext cx="670575" cy="502931"/>
            </a:xfrm>
            <a:prstGeom prst="rect">
              <a:avLst/>
            </a:prstGeom>
          </p:spPr>
        </p:pic>
        <p:pic>
          <p:nvPicPr>
            <p:cNvPr id="106" name="図 105"/>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3434875" y="3887337"/>
              <a:ext cx="670575" cy="502931"/>
            </a:xfrm>
            <a:prstGeom prst="rect">
              <a:avLst/>
            </a:prstGeom>
          </p:spPr>
        </p:pic>
        <p:sp>
          <p:nvSpPr>
            <p:cNvPr id="107" name="テキスト ボックス 106"/>
            <p:cNvSpPr txBox="1"/>
            <p:nvPr/>
          </p:nvSpPr>
          <p:spPr>
            <a:xfrm>
              <a:off x="1249071"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No1</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959299"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No2</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9" name="テキスト ボックス 108"/>
            <p:cNvSpPr txBox="1"/>
            <p:nvPr/>
          </p:nvSpPr>
          <p:spPr>
            <a:xfrm>
              <a:off x="271403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No3</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0" name="テキスト ボックス 109"/>
            <p:cNvSpPr txBox="1"/>
            <p:nvPr/>
          </p:nvSpPr>
          <p:spPr>
            <a:xfrm>
              <a:off x="346556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No4</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1" name="正方形/長方形 110"/>
            <p:cNvSpPr/>
            <p:nvPr/>
          </p:nvSpPr>
          <p:spPr>
            <a:xfrm>
              <a:off x="1041748" y="1915794"/>
              <a:ext cx="6092477" cy="2948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cxnSp>
          <p:nvCxnSpPr>
            <p:cNvPr id="112" name="直線矢印コネクタ 111"/>
            <p:cNvCxnSpPr/>
            <p:nvPr/>
          </p:nvCxnSpPr>
          <p:spPr>
            <a:xfrm flipH="1" flipV="1">
              <a:off x="3201905" y="2643690"/>
              <a:ext cx="1339394" cy="95791"/>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227382" y="2361883"/>
              <a:ext cx="1144425" cy="307777"/>
            </a:xfrm>
            <a:prstGeom prst="rect">
              <a:avLst/>
            </a:prstGeom>
            <a:noFill/>
          </p:spPr>
          <p:txBody>
            <a:bodyPr wrap="square" rtlCol="0">
              <a:spAutoFit/>
            </a:bodyPr>
            <a:lstStyle/>
            <a:p>
              <a:pPr algn="ctr" fontAlgn="base">
                <a:spcBef>
                  <a:spcPct val="0"/>
                </a:spcBef>
                <a:spcAft>
                  <a:spcPct val="0"/>
                </a:spcAft>
              </a:pPr>
              <a:r>
                <a:rPr lang="ja-JP" altLang="en-US" sz="1400" dirty="0">
                  <a:solidFill>
                    <a:srgbClr val="00CC99"/>
                  </a:solidFill>
                  <a:latin typeface="Meiryo UI" panose="020B0604030504040204" pitchFamily="50" charset="-128"/>
                  <a:ea typeface="Meiryo UI" panose="020B0604030504040204" pitchFamily="50" charset="-128"/>
                </a:rPr>
                <a:t>無線送信</a:t>
              </a:r>
            </a:p>
          </p:txBody>
        </p:sp>
        <p:sp>
          <p:nvSpPr>
            <p:cNvPr id="114" name="正方形/長方形 113"/>
            <p:cNvSpPr/>
            <p:nvPr/>
          </p:nvSpPr>
          <p:spPr>
            <a:xfrm>
              <a:off x="3593545" y="3413505"/>
              <a:ext cx="358103" cy="482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1665740"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241458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12891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9" name="正方形/長方形 138"/>
            <p:cNvSpPr/>
            <p:nvPr/>
          </p:nvSpPr>
          <p:spPr>
            <a:xfrm rot="5400000" flipV="1">
              <a:off x="2419808" y="2160603"/>
              <a:ext cx="457038" cy="1971209"/>
            </a:xfrm>
            <a:prstGeom prst="rect">
              <a:avLst/>
            </a:prstGeom>
            <a:gradFill>
              <a:gsLst>
                <a:gs pos="100000">
                  <a:schemeClr val="bg1">
                    <a:alpha val="0"/>
                  </a:schemeClr>
                </a:gs>
                <a:gs pos="2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43" name="図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7809" y="2093395"/>
              <a:ext cx="703217" cy="832209"/>
            </a:xfrm>
            <a:prstGeom prst="rect">
              <a:avLst/>
            </a:prstGeom>
          </p:spPr>
        </p:pic>
        <p:sp>
          <p:nvSpPr>
            <p:cNvPr id="149" name="テキスト ボックス 148"/>
            <p:cNvSpPr txBox="1"/>
            <p:nvPr/>
          </p:nvSpPr>
          <p:spPr>
            <a:xfrm>
              <a:off x="1085172" y="2216261"/>
              <a:ext cx="830152" cy="523220"/>
            </a:xfrm>
            <a:prstGeom prst="rect">
              <a:avLst/>
            </a:prstGeom>
            <a:noFill/>
          </p:spPr>
          <p:txBody>
            <a:bodyPr wrap="square" rtlCol="0">
              <a:spAutoFit/>
            </a:bodyPr>
            <a:lstStyle/>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ＥＭＳ</a:t>
              </a:r>
              <a:endParaRPr lang="en-US" altLang="ja-JP" sz="1400" dirty="0">
                <a:solidFill>
                  <a:srgbClr val="000000"/>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サーバ</a:t>
              </a:r>
            </a:p>
          </p:txBody>
        </p:sp>
        <p:sp>
          <p:nvSpPr>
            <p:cNvPr id="151" name="正方形/長方形 150"/>
            <p:cNvSpPr/>
            <p:nvPr/>
          </p:nvSpPr>
          <p:spPr>
            <a:xfrm>
              <a:off x="1114425" y="2044432"/>
              <a:ext cx="3124200" cy="98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56" name="テキスト ボックス 155"/>
            <p:cNvSpPr txBox="1"/>
            <p:nvPr/>
          </p:nvSpPr>
          <p:spPr>
            <a:xfrm>
              <a:off x="1185662" y="1908406"/>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2F</a:t>
              </a:r>
              <a:endParaRPr lang="ja-JP" altLang="en-US" sz="1400" b="1" dirty="0">
                <a:solidFill>
                  <a:srgbClr val="000000"/>
                </a:solidFill>
                <a:latin typeface="Meiryo UI" panose="020B0604030504040204" pitchFamily="50" charset="-128"/>
                <a:ea typeface="Meiryo UI" panose="020B0604030504040204" pitchFamily="50" charset="-128"/>
              </a:endParaRPr>
            </a:p>
          </p:txBody>
        </p:sp>
        <p:sp>
          <p:nvSpPr>
            <p:cNvPr id="158" name="正方形/長方形 157"/>
            <p:cNvSpPr/>
            <p:nvPr/>
          </p:nvSpPr>
          <p:spPr>
            <a:xfrm>
              <a:off x="1114425" y="3179563"/>
              <a:ext cx="3124200" cy="1566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60" name="テキスト ボックス 159"/>
            <p:cNvSpPr txBox="1"/>
            <p:nvPr/>
          </p:nvSpPr>
          <p:spPr>
            <a:xfrm>
              <a:off x="1185662" y="3043537"/>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1F</a:t>
              </a:r>
              <a:endParaRPr lang="ja-JP" altLang="en-US" sz="1400" b="1" dirty="0">
                <a:solidFill>
                  <a:srgbClr val="000000"/>
                </a:solidFill>
                <a:latin typeface="Meiryo UI" panose="020B0604030504040204" pitchFamily="50" charset="-128"/>
                <a:ea typeface="Meiryo UI" panose="020B0604030504040204" pitchFamily="50" charset="-128"/>
              </a:endParaRPr>
            </a:p>
          </p:txBody>
        </p:sp>
        <p:grpSp>
          <p:nvGrpSpPr>
            <p:cNvPr id="161" name="グループ化 160"/>
            <p:cNvGrpSpPr/>
            <p:nvPr/>
          </p:nvGrpSpPr>
          <p:grpSpPr>
            <a:xfrm>
              <a:off x="2568222" y="1982756"/>
              <a:ext cx="816188" cy="845340"/>
              <a:chOff x="1067167" y="857738"/>
              <a:chExt cx="1030613" cy="1067424"/>
            </a:xfrm>
          </p:grpSpPr>
          <p:pic>
            <p:nvPicPr>
              <p:cNvPr id="193" name="図 19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4" name="正方形/長方形 193"/>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 dirty="0">
                  <a:solidFill>
                    <a:sysClr val="windowText" lastClr="000000"/>
                  </a:solidFill>
                  <a:latin typeface="Meiryo UI" panose="020B0604030504040204" pitchFamily="50" charset="-128"/>
                  <a:ea typeface="Meiryo UI" panose="020B0604030504040204" pitchFamily="50" charset="-128"/>
                </a:endParaRPr>
              </a:p>
            </p:txBody>
          </p:sp>
          <p:sp>
            <p:nvSpPr>
              <p:cNvPr id="195" name="正方形/長方形 194"/>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00" b="1" dirty="0">
                    <a:solidFill>
                      <a:srgbClr val="000000"/>
                    </a:solidFill>
                    <a:latin typeface="Meiryo UI" panose="020B0604030504040204" pitchFamily="50" charset="-128"/>
                    <a:ea typeface="Meiryo UI" panose="020B0604030504040204" pitchFamily="50" charset="-128"/>
                  </a:rPr>
                  <a:t>無線盤</a:t>
                </a:r>
              </a:p>
            </p:txBody>
          </p:sp>
        </p:grpSp>
        <p:cxnSp>
          <p:nvCxnSpPr>
            <p:cNvPr id="163" name="直線コネクタ 162"/>
            <p:cNvCxnSpPr/>
            <p:nvPr/>
          </p:nvCxnSpPr>
          <p:spPr>
            <a:xfrm flipV="1">
              <a:off x="2464131" y="2584669"/>
              <a:ext cx="356612" cy="42450"/>
            </a:xfrm>
            <a:prstGeom prst="line">
              <a:avLst/>
            </a:prstGeom>
            <a:ln w="28575"/>
          </p:spPr>
          <p:style>
            <a:lnRef idx="1">
              <a:schemeClr val="dk1"/>
            </a:lnRef>
            <a:fillRef idx="0">
              <a:schemeClr val="dk1"/>
            </a:fillRef>
            <a:effectRef idx="0">
              <a:schemeClr val="dk1"/>
            </a:effectRef>
            <a:fontRef idx="minor">
              <a:schemeClr val="tx1"/>
            </a:fontRef>
          </p:style>
        </p:cxnSp>
        <p:sp>
          <p:nvSpPr>
            <p:cNvPr id="164" name="角丸四角形吹き出し 163"/>
            <p:cNvSpPr/>
            <p:nvPr/>
          </p:nvSpPr>
          <p:spPr>
            <a:xfrm>
              <a:off x="4407950" y="2044431"/>
              <a:ext cx="2642434" cy="2701927"/>
            </a:xfrm>
            <a:prstGeom prst="wedgeRoundRectCallout">
              <a:avLst>
                <a:gd name="adj1" fmla="val -65819"/>
                <a:gd name="adj2" fmla="val 123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65" name="図 164"/>
            <p:cNvPicPr>
              <a:picLocks noChangeAspect="1"/>
            </p:cNvPicPr>
            <p:nvPr/>
          </p:nvPicPr>
          <p:blipFill rotWithShape="1">
            <a:blip r:embed="rId13">
              <a:extLst>
                <a:ext uri="{28A0092B-C50C-407E-A947-70E740481C1C}">
                  <a14:useLocalDpi xmlns:a14="http://schemas.microsoft.com/office/drawing/2010/main" val="0"/>
                </a:ext>
              </a:extLst>
            </a:blip>
            <a:srcRect l="6445" t="3531" r="10651" b="5144"/>
            <a:stretch/>
          </p:blipFill>
          <p:spPr>
            <a:xfrm>
              <a:off x="4728972" y="2080839"/>
              <a:ext cx="306615" cy="2572706"/>
            </a:xfrm>
            <a:prstGeom prst="rect">
              <a:avLst/>
            </a:prstGeom>
          </p:spPr>
        </p:pic>
        <p:pic>
          <p:nvPicPr>
            <p:cNvPr id="166" name="図 165"/>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4401421" y="3593663"/>
              <a:ext cx="925664" cy="645907"/>
            </a:xfrm>
            <a:prstGeom prst="rect">
              <a:avLst/>
            </a:prstGeom>
          </p:spPr>
        </p:pic>
        <p:sp>
          <p:nvSpPr>
            <p:cNvPr id="167" name="テキスト ボックス 166"/>
            <p:cNvSpPr txBox="1"/>
            <p:nvPr/>
          </p:nvSpPr>
          <p:spPr>
            <a:xfrm>
              <a:off x="5051955" y="3771039"/>
              <a:ext cx="930137"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流量計</a:t>
              </a:r>
            </a:p>
          </p:txBody>
        </p:sp>
        <p:cxnSp>
          <p:nvCxnSpPr>
            <p:cNvPr id="168" name="直線コネクタ 167"/>
            <p:cNvCxnSpPr/>
            <p:nvPr/>
          </p:nvCxnSpPr>
          <p:spPr>
            <a:xfrm>
              <a:off x="4966420" y="2979331"/>
              <a:ext cx="0" cy="596970"/>
            </a:xfrm>
            <a:prstGeom prst="line">
              <a:avLst/>
            </a:prstGeom>
            <a:ln w="28575"/>
          </p:spPr>
          <p:style>
            <a:lnRef idx="1">
              <a:schemeClr val="dk1"/>
            </a:lnRef>
            <a:fillRef idx="0">
              <a:schemeClr val="dk1"/>
            </a:fillRef>
            <a:effectRef idx="0">
              <a:schemeClr val="dk1"/>
            </a:effectRef>
            <a:fontRef idx="minor">
              <a:schemeClr val="tx1"/>
            </a:fontRef>
          </p:style>
        </p:cxnSp>
        <p:sp>
          <p:nvSpPr>
            <p:cNvPr id="169" name="テキスト ボックス 168"/>
            <p:cNvSpPr txBox="1"/>
            <p:nvPr/>
          </p:nvSpPr>
          <p:spPr>
            <a:xfrm>
              <a:off x="5146529" y="2675243"/>
              <a:ext cx="1144425"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無線機盤</a:t>
              </a:r>
            </a:p>
          </p:txBody>
        </p:sp>
        <p:sp>
          <p:nvSpPr>
            <p:cNvPr id="171" name="テキスト ボックス 170"/>
            <p:cNvSpPr txBox="1"/>
            <p:nvPr/>
          </p:nvSpPr>
          <p:spPr>
            <a:xfrm>
              <a:off x="5600140" y="4350243"/>
              <a:ext cx="1646160"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コードリール</a:t>
              </a:r>
            </a:p>
          </p:txBody>
        </p:sp>
        <p:pic>
          <p:nvPicPr>
            <p:cNvPr id="177" name="図 1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38865" y="2524799"/>
              <a:ext cx="585226" cy="616028"/>
            </a:xfrm>
            <a:prstGeom prst="rect">
              <a:avLst/>
            </a:prstGeom>
          </p:spPr>
        </p:pic>
        <p:pic>
          <p:nvPicPr>
            <p:cNvPr id="178" name="図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22232" y="3578972"/>
              <a:ext cx="763890" cy="763890"/>
            </a:xfrm>
            <a:prstGeom prst="rect">
              <a:avLst/>
            </a:prstGeom>
          </p:spPr>
        </p:pic>
        <p:sp>
          <p:nvSpPr>
            <p:cNvPr id="185" name="テキスト ボックス 184"/>
            <p:cNvSpPr txBox="1"/>
            <p:nvPr/>
          </p:nvSpPr>
          <p:spPr>
            <a:xfrm>
              <a:off x="5880447" y="2267689"/>
              <a:ext cx="1169936"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コンセント</a:t>
              </a:r>
            </a:p>
          </p:txBody>
        </p:sp>
        <p:cxnSp>
          <p:nvCxnSpPr>
            <p:cNvPr id="186" name="直線コネクタ 185"/>
            <p:cNvCxnSpPr/>
            <p:nvPr/>
          </p:nvCxnSpPr>
          <p:spPr>
            <a:xfrm>
              <a:off x="5042465" y="2889584"/>
              <a:ext cx="955995" cy="1081037"/>
            </a:xfrm>
            <a:prstGeom prst="line">
              <a:avLst/>
            </a:prstGeom>
            <a:ln w="28575"/>
          </p:spPr>
          <p:style>
            <a:lnRef idx="1">
              <a:schemeClr val="dk1"/>
            </a:lnRef>
            <a:fillRef idx="0">
              <a:schemeClr val="dk1"/>
            </a:fillRef>
            <a:effectRef idx="0">
              <a:schemeClr val="dk1"/>
            </a:effectRef>
            <a:fontRef idx="minor">
              <a:schemeClr val="tx1"/>
            </a:fontRef>
          </p:style>
        </p:cxnSp>
        <p:cxnSp>
          <p:nvCxnSpPr>
            <p:cNvPr id="187" name="直線コネクタ 186"/>
            <p:cNvCxnSpPr/>
            <p:nvPr/>
          </p:nvCxnSpPr>
          <p:spPr>
            <a:xfrm flipV="1">
              <a:off x="6344728" y="3083221"/>
              <a:ext cx="427750" cy="88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88" name="グループ化 187"/>
            <p:cNvGrpSpPr/>
            <p:nvPr/>
          </p:nvGrpSpPr>
          <p:grpSpPr>
            <a:xfrm>
              <a:off x="4366972" y="1911907"/>
              <a:ext cx="1030613" cy="1067424"/>
              <a:chOff x="1067167" y="857738"/>
              <a:chExt cx="1030613" cy="1067424"/>
            </a:xfrm>
          </p:grpSpPr>
          <p:pic>
            <p:nvPicPr>
              <p:cNvPr id="190" name="図 18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1" name="正方形/長方形 190"/>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400" dirty="0">
                  <a:solidFill>
                    <a:sysClr val="windowText" lastClr="000000"/>
                  </a:solidFill>
                  <a:latin typeface="Meiryo UI" panose="020B0604030504040204" pitchFamily="50" charset="-128"/>
                  <a:ea typeface="Meiryo UI" panose="020B0604030504040204" pitchFamily="50" charset="-128"/>
                </a:endParaRPr>
              </a:p>
            </p:txBody>
          </p:sp>
          <p:sp>
            <p:nvSpPr>
              <p:cNvPr id="192" name="正方形/長方形 191"/>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00" b="1" dirty="0">
                    <a:solidFill>
                      <a:srgbClr val="000000"/>
                    </a:solidFill>
                    <a:latin typeface="Meiryo UI" panose="020B0604030504040204" pitchFamily="50" charset="-128"/>
                    <a:ea typeface="Meiryo UI" panose="020B0604030504040204" pitchFamily="50" charset="-128"/>
                  </a:rPr>
                  <a:t>無線盤</a:t>
                </a:r>
              </a:p>
            </p:txBody>
          </p:sp>
        </p:grpSp>
      </p:grpSp>
    </p:spTree>
    <p:extLst>
      <p:ext uri="{BB962C8B-B14F-4D97-AF65-F5344CB8AC3E}">
        <p14:creationId xmlns:p14="http://schemas.microsoft.com/office/powerpoint/2010/main" val="2199509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48"/>
          <p:cNvSpPr>
            <a:spLocks noChangeArrowheads="1"/>
          </p:cNvSpPr>
          <p:nvPr/>
        </p:nvSpPr>
        <p:spPr bwMode="auto">
          <a:xfrm>
            <a:off x="5072360" y="4611516"/>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nvGraphicFramePr>
        <p:xfrm>
          <a:off x="6383888" y="5090825"/>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113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2.0</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pic>
        <p:nvPicPr>
          <p:cNvPr id="7" name="図 6"/>
          <p:cNvPicPr>
            <a:picLocks noChangeAspect="1"/>
          </p:cNvPicPr>
          <p:nvPr/>
        </p:nvPicPr>
        <p:blipFill rotWithShape="1">
          <a:blip r:embed="rId2"/>
          <a:srcRect l="35212" t="16434" r="37092" b="14377"/>
          <a:stretch/>
        </p:blipFill>
        <p:spPr>
          <a:xfrm>
            <a:off x="6921" y="3175"/>
            <a:ext cx="4896544" cy="6858000"/>
          </a:xfrm>
          <a:prstGeom prst="rect">
            <a:avLst/>
          </a:prstGeom>
          <a:ln w="6350">
            <a:solidFill>
              <a:schemeClr val="bg2"/>
            </a:solidFill>
          </a:ln>
        </p:spPr>
      </p:pic>
      <p:sp>
        <p:nvSpPr>
          <p:cNvPr id="8" name="テキスト ボックス 7"/>
          <p:cNvSpPr txBox="1"/>
          <p:nvPr/>
        </p:nvSpPr>
        <p:spPr>
          <a:xfrm>
            <a:off x="5497884" y="512015"/>
            <a:ext cx="3168352" cy="369332"/>
          </a:xfrm>
          <a:prstGeom prst="rect">
            <a:avLst/>
          </a:prstGeom>
          <a:noFill/>
        </p:spPr>
        <p:txBody>
          <a:bodyPr vert="horz" wrap="square" rtlCol="0">
            <a:spAutoFit/>
          </a:bodyPr>
          <a:lstStyle/>
          <a:p>
            <a:pPr fontAlgn="base">
              <a:spcBef>
                <a:spcPct val="0"/>
              </a:spcBef>
              <a:spcAft>
                <a:spcPct val="0"/>
              </a:spcAft>
            </a:pPr>
            <a:r>
              <a:rPr lang="en-US" altLang="ja-JP" dirty="0">
                <a:solidFill>
                  <a:srgbClr val="000000"/>
                </a:solidFill>
                <a:latin typeface="BIZ UDPゴシック" panose="020B0400000000000000" pitchFamily="50" charset="-128"/>
                <a:ea typeface="BIZ UDPゴシック" panose="020B0400000000000000" pitchFamily="50" charset="-128"/>
              </a:rPr>
              <a:t>【</a:t>
            </a:r>
            <a:r>
              <a:rPr lang="ja-JP" altLang="en-US" dirty="0">
                <a:solidFill>
                  <a:srgbClr val="000000"/>
                </a:solidFill>
                <a:latin typeface="BIZ UDPゴシック" panose="020B0400000000000000" pitchFamily="50" charset="-128"/>
                <a:ea typeface="BIZ UDPゴシック" panose="020B0400000000000000" pitchFamily="50" charset="-128"/>
              </a:rPr>
              <a:t>エアー漏れ量の測定と算出</a:t>
            </a:r>
            <a:r>
              <a:rPr lang="en-US" altLang="ja-JP" dirty="0">
                <a:solidFill>
                  <a:srgbClr val="000000"/>
                </a:solidFill>
                <a:latin typeface="BIZ UDPゴシック" panose="020B0400000000000000" pitchFamily="50" charset="-128"/>
                <a:ea typeface="BIZ UDPゴシック" panose="020B0400000000000000" pitchFamily="50" charset="-128"/>
              </a:rPr>
              <a:t>】</a:t>
            </a:r>
            <a:endParaRPr lang="ja-JP" altLang="en-US"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5319848" y="1152714"/>
            <a:ext cx="3574324" cy="954107"/>
          </a:xfrm>
          <a:prstGeom prst="rect">
            <a:avLst/>
          </a:prstGeom>
          <a:noFill/>
        </p:spPr>
        <p:txBody>
          <a:bodyPr vert="horz" wrap="square" rtlCol="0">
            <a:spAutoFit/>
          </a:bodyPr>
          <a:lstStyle/>
          <a:p>
            <a:pP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&lt;</a:t>
            </a:r>
            <a:r>
              <a:rPr lang="ja-JP" altLang="en-US" sz="1400" dirty="0">
                <a:solidFill>
                  <a:srgbClr val="000000"/>
                </a:solidFill>
                <a:latin typeface="BIZ UDPゴシック" panose="020B0400000000000000" pitchFamily="50" charset="-128"/>
                <a:ea typeface="BIZ UDPゴシック" panose="020B0400000000000000" pitchFamily="50" charset="-128"/>
              </a:rPr>
              <a:t>計算式</a:t>
            </a:r>
            <a:r>
              <a:rPr lang="en-US" altLang="ja-JP" sz="1400" dirty="0">
                <a:solidFill>
                  <a:srgbClr val="000000"/>
                </a:solidFill>
                <a:latin typeface="BIZ UDPゴシック" panose="020B0400000000000000" pitchFamily="50" charset="-128"/>
                <a:ea typeface="BIZ UDPゴシック" panose="020B0400000000000000" pitchFamily="50" charset="-128"/>
              </a:rPr>
              <a:t>&gt;</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①改善前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②改善後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③改善効果 漏れ率</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＝① － ②</a:t>
            </a:r>
            <a:endParaRPr lang="en-US" altLang="ja-JP" sz="14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5065836" y="2388059"/>
            <a:ext cx="4032448" cy="2088232"/>
          </a:xfrm>
          <a:prstGeom prst="rect">
            <a:avLst/>
          </a:prstGeom>
          <a:noFill/>
        </p:spPr>
        <p:txBody>
          <a:bodyPr wrap="none" lIns="10800" tIns="10800" rIns="10800" bIns="10800" rtlCol="0" anchor="t" anchorCtr="0">
            <a:normAutofit/>
          </a:bodyPr>
          <a:lstStyle/>
          <a:p>
            <a:pPr fontAlgn="base">
              <a:spcBef>
                <a:spcPct val="0"/>
              </a:spcBef>
              <a:spcAft>
                <a:spcPct val="0"/>
              </a:spcAft>
            </a:pPr>
            <a:r>
              <a:rPr lang="ja-JP" altLang="en-US" sz="1200" dirty="0">
                <a:solidFill>
                  <a:srgbClr val="000000"/>
                </a:solidFill>
                <a:latin typeface="BIZ UDPゴシック" panose="020B0400000000000000" pitchFamily="50" charset="-128"/>
                <a:ea typeface="BIZ UDPゴシック" panose="020B0400000000000000" pitchFamily="50" charset="-128"/>
              </a:rPr>
              <a:t>・期待効果</a:t>
            </a:r>
            <a:r>
              <a:rPr lang="en-US" altLang="ja-JP" sz="1200" dirty="0">
                <a:solidFill>
                  <a:srgbClr val="000000"/>
                </a:solidFill>
                <a:latin typeface="BIZ UDPゴシック" panose="020B0400000000000000" pitchFamily="50" charset="-128"/>
                <a:ea typeface="BIZ UDPゴシック" panose="020B0400000000000000" pitchFamily="50" charset="-128"/>
              </a:rPr>
              <a:t>(</a:t>
            </a:r>
            <a:r>
              <a:rPr lang="ja-JP" altLang="en-US" sz="1200" dirty="0">
                <a:solidFill>
                  <a:srgbClr val="000000"/>
                </a:solidFill>
                <a:latin typeface="BIZ UDPゴシック" panose="020B0400000000000000" pitchFamily="50" charset="-128"/>
                <a:ea typeface="BIZ UDPゴシック" panose="020B0400000000000000" pitchFamily="50" charset="-128"/>
              </a:rPr>
              <a:t>試算：効果</a:t>
            </a:r>
            <a:r>
              <a:rPr lang="en-US" altLang="ja-JP" sz="1200" dirty="0">
                <a:solidFill>
                  <a:srgbClr val="000000"/>
                </a:solidFill>
                <a:latin typeface="BIZ UDPゴシック" panose="020B0400000000000000" pitchFamily="50" charset="-128"/>
                <a:ea typeface="BIZ UDPゴシック" panose="020B0400000000000000" pitchFamily="50" charset="-128"/>
              </a:rPr>
              <a:t>5</a:t>
            </a:r>
            <a:r>
              <a:rPr lang="ja-JP" altLang="en-US" sz="1200" dirty="0">
                <a:solidFill>
                  <a:srgbClr val="000000"/>
                </a:solidFill>
                <a:latin typeface="BIZ UDPゴシック" panose="020B0400000000000000" pitchFamily="50" charset="-128"/>
                <a:ea typeface="BIZ UDPゴシック" panose="020B0400000000000000" pitchFamily="50" charset="-128"/>
              </a:rPr>
              <a:t>％の場合</a:t>
            </a:r>
            <a:r>
              <a:rPr lang="en-US" altLang="ja-JP" sz="1200" dirty="0">
                <a:solidFill>
                  <a:srgbClr val="000000"/>
                </a:solidFill>
                <a:latin typeface="BIZ UDPゴシック" panose="020B0400000000000000" pitchFamily="50" charset="-128"/>
                <a:ea typeface="BIZ UDPゴシック" panose="020B0400000000000000" pitchFamily="50" charset="-128"/>
              </a:rPr>
              <a:t>)</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100" dirty="0">
                <a:solidFill>
                  <a:srgbClr val="000000"/>
                </a:solidFill>
                <a:latin typeface="BIZ UDPゴシック" panose="020B0400000000000000" pitchFamily="50" charset="-128"/>
                <a:ea typeface="BIZ UDPゴシック" panose="020B0400000000000000" pitchFamily="50" charset="-128"/>
              </a:rPr>
              <a:t>75kW×1×0.60(Load factor )×12h/D</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×250D/Y</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135,000kWh/Y </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100" dirty="0">
                <a:solidFill>
                  <a:srgbClr val="000000"/>
                </a:solidFill>
                <a:latin typeface="BIZ UDPゴシック" panose="020B0400000000000000" pitchFamily="50" charset="-128"/>
                <a:ea typeface="BIZ UDPゴシック" panose="020B0400000000000000" pitchFamily="50" charset="-128"/>
              </a:rPr>
              <a:t>135,000kWh/Y ×0.05</a:t>
            </a: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 16.8</a:t>
            </a:r>
            <a:r>
              <a:rPr lang="ja-JP" altLang="en-US" sz="1100" dirty="0">
                <a:solidFill>
                  <a:srgbClr val="000000"/>
                </a:solidFill>
                <a:latin typeface="BIZ UDPゴシック" panose="020B0400000000000000" pitchFamily="50" charset="-128"/>
                <a:ea typeface="BIZ UDPゴシック" panose="020B0400000000000000" pitchFamily="50" charset="-128"/>
              </a:rPr>
              <a:t>円</a:t>
            </a:r>
            <a:r>
              <a:rPr lang="en-US" altLang="ja-JP" sz="1100" dirty="0">
                <a:solidFill>
                  <a:srgbClr val="000000"/>
                </a:solidFill>
                <a:latin typeface="BIZ UDPゴシック" panose="020B0400000000000000" pitchFamily="50" charset="-128"/>
                <a:ea typeface="BIZ UDPゴシック" panose="020B0400000000000000" pitchFamily="50" charset="-128"/>
              </a:rPr>
              <a:t>/kWh ÷1,000 </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113</a:t>
            </a:r>
            <a:r>
              <a:rPr lang="ja-JP" altLang="en-US" sz="1100" dirty="0">
                <a:solidFill>
                  <a:srgbClr val="000000"/>
                </a:solidFill>
                <a:latin typeface="BIZ UDPゴシック" panose="020B0400000000000000" pitchFamily="50" charset="-128"/>
                <a:ea typeface="BIZ UDPゴシック" panose="020B0400000000000000" pitchFamily="50" charset="-128"/>
              </a:rPr>
              <a:t>千円</a:t>
            </a:r>
            <a:r>
              <a:rPr lang="en-US" altLang="ja-JP" sz="1100" dirty="0">
                <a:solidFill>
                  <a:srgbClr val="000000"/>
                </a:solidFill>
                <a:latin typeface="BIZ UDPゴシック" panose="020B0400000000000000" pitchFamily="50" charset="-128"/>
                <a:ea typeface="BIZ UDPゴシック" panose="020B0400000000000000" pitchFamily="50" charset="-128"/>
              </a:rPr>
              <a:t>/Y</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CO2</a:t>
            </a:r>
            <a:r>
              <a:rPr lang="ja-JP" altLang="en-US" sz="1100" dirty="0">
                <a:solidFill>
                  <a:srgbClr val="000000"/>
                </a:solidFill>
                <a:latin typeface="BIZ UDPゴシック" panose="020B0400000000000000" pitchFamily="50" charset="-128"/>
                <a:ea typeface="BIZ UDPゴシック" panose="020B0400000000000000" pitchFamily="50" charset="-128"/>
              </a:rPr>
              <a:t>削減効果：</a:t>
            </a:r>
            <a:r>
              <a:rPr lang="en-US" altLang="ja-JP" sz="1100" dirty="0">
                <a:solidFill>
                  <a:srgbClr val="000000"/>
                </a:solidFill>
                <a:latin typeface="BIZ UDPゴシック" panose="020B0400000000000000" pitchFamily="50" charset="-128"/>
                <a:ea typeface="BIZ UDPゴシック" panose="020B0400000000000000" pitchFamily="50" charset="-128"/>
              </a:rPr>
              <a:t>6,750kWh/Y×0.2966kg-CO2/kWh</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÷1,000</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2.0 t-CO2/Y</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33338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５、施設シェアードサービス提供の仕組み②</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 提供する ＦａａＳ構築 を 立案して </a:t>
            </a:r>
            <a:r>
              <a:rPr kumimoji="1" lang="en-US" altLang="ja-JP"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FSPF</a:t>
            </a: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構想を具現化</a:t>
            </a: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352469" y="1004871"/>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変わるところ</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35" name="テキスト ボックス 34"/>
          <p:cNvSpPr txBox="1"/>
          <p:nvPr/>
        </p:nvSpPr>
        <p:spPr>
          <a:xfrm>
            <a:off x="6701226" y="859227"/>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en-US" altLang="ja-JP" sz="1000" b="1"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acility</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ｓ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S</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ervice</a:t>
            </a:r>
            <a:endPar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744" y="-1634711"/>
            <a:ext cx="5568982" cy="9919749"/>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81597" y="1046082"/>
            <a:ext cx="3915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情報システムの活用 → </a:t>
            </a:r>
            <a:r>
              <a:rPr kumimoji="1" lang="en-US" altLang="ja-JP" sz="1800" b="1"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endPar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a:t>
            </a: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プラットフォーム</a:t>
            </a:r>
            <a:endParaRPr kumimoji="1" lang="en-US" altLang="ja-JP"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データの収集・蓄積→分析・加工→最適ソリューション</a:t>
            </a: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Output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個々の課題に</a:t>
            </a:r>
            <a:endParaRPr kumimoji="1" lang="en-US" altLang="ja-JP"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最適なソリューションを提供</a:t>
            </a:r>
          </a:p>
        </p:txBody>
      </p:sp>
      <p:pic>
        <p:nvPicPr>
          <p:cNvPr id="92" name="図 91"/>
          <p:cNvPicPr>
            <a:picLocks noChangeAspect="1"/>
          </p:cNvPicPr>
          <p:nvPr/>
        </p:nvPicPr>
        <p:blipFill rotWithShape="1">
          <a:blip r:embed="rId4"/>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Output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効率化、品質向上</a:t>
            </a: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サービス供給体制</a:t>
            </a: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p>
        </p:txBody>
      </p:sp>
      <p:sp>
        <p:nvSpPr>
          <p:cNvPr id="59" name="正方形/長方形 58"/>
          <p:cNvSpPr/>
          <p:nvPr/>
        </p:nvSpPr>
        <p:spPr>
          <a:xfrm>
            <a:off x="390759" y="1415414"/>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 name="テキスト ボックス 65">
            <a:extLst>
              <a:ext uri="{FF2B5EF4-FFF2-40B4-BE49-F238E27FC236}">
                <a16:creationId xmlns:a16="http://schemas.microsoft.com/office/drawing/2014/main" id="{E1B14884-C022-4487-9EB1-88D3A93C5FD2}"/>
              </a:ext>
            </a:extLst>
          </p:cNvPr>
          <p:cNvSpPr txBox="1"/>
          <p:nvPr/>
        </p:nvSpPr>
        <p:spPr>
          <a:xfrm>
            <a:off x="9250817" y="151523"/>
            <a:ext cx="3470822" cy="24622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今まで</a:t>
            </a: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・人的リソース支援</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・メーカ保全の置換え</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これから</a:t>
            </a: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上記に加えて</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・管理代行　　 シェアードサービス</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自主管理強化</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＊範囲：工場・郊外施設の運転保全・省エネ</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予算計画～運用品質向上～コスト適正化</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lang="ja-JP" altLang="en-US" sz="1400" b="1"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保全工事、省エネ改善</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rotWithShape="1">
          <a:blip r:embed="rId5"/>
          <a:srcRect t="13168" b="21078"/>
          <a:stretch/>
        </p:blipFill>
        <p:spPr>
          <a:xfrm>
            <a:off x="1420690" y="1528773"/>
            <a:ext cx="2983687" cy="4032828"/>
          </a:xfrm>
          <a:prstGeom prst="rect">
            <a:avLst/>
          </a:prstGeom>
        </p:spPr>
      </p:pic>
      <p:pic>
        <p:nvPicPr>
          <p:cNvPr id="4" name="図 3"/>
          <p:cNvPicPr>
            <a:picLocks noChangeAspect="1"/>
          </p:cNvPicPr>
          <p:nvPr/>
        </p:nvPicPr>
        <p:blipFill rotWithShape="1">
          <a:blip r:embed="rId6"/>
          <a:srcRect t="34355" b="27988"/>
          <a:stretch/>
        </p:blipFill>
        <p:spPr>
          <a:xfrm>
            <a:off x="11586800" y="378807"/>
            <a:ext cx="5693759" cy="4407391"/>
          </a:xfrm>
          <a:prstGeom prst="rect">
            <a:avLst/>
          </a:prstGeom>
        </p:spPr>
      </p:pic>
      <p:pic>
        <p:nvPicPr>
          <p:cNvPr id="6" name="図 5"/>
          <p:cNvPicPr>
            <a:picLocks noChangeAspect="1"/>
          </p:cNvPicPr>
          <p:nvPr/>
        </p:nvPicPr>
        <p:blipFill rotWithShape="1">
          <a:blip r:embed="rId7"/>
          <a:srcRect l="76" t="24094" r="8315" b="43125"/>
          <a:stretch/>
        </p:blipFill>
        <p:spPr>
          <a:xfrm>
            <a:off x="9928205" y="2613736"/>
            <a:ext cx="3608923" cy="2654547"/>
          </a:xfrm>
          <a:prstGeom prst="rect">
            <a:avLst/>
          </a:prstGeom>
        </p:spPr>
      </p:pic>
      <p:pic>
        <p:nvPicPr>
          <p:cNvPr id="7" name="図 6"/>
          <p:cNvPicPr>
            <a:picLocks noChangeAspect="1"/>
          </p:cNvPicPr>
          <p:nvPr/>
        </p:nvPicPr>
        <p:blipFill rotWithShape="1">
          <a:blip r:embed="rId8">
            <a:extLst>
              <a:ext uri="{28A0092B-C50C-407E-A947-70E740481C1C}">
                <a14:useLocalDpi xmlns:a14="http://schemas.microsoft.com/office/drawing/2010/main" val="0"/>
              </a:ext>
            </a:extLst>
          </a:blip>
          <a:srcRect b="18170"/>
          <a:stretch/>
        </p:blipFill>
        <p:spPr>
          <a:xfrm>
            <a:off x="9566614" y="915598"/>
            <a:ext cx="3714371" cy="3575865"/>
          </a:xfrm>
          <a:prstGeom prst="rect">
            <a:avLst/>
          </a:prstGeom>
        </p:spPr>
      </p:pic>
      <p:sp>
        <p:nvSpPr>
          <p:cNvPr id="39" name="タイトル 1">
            <a:extLst>
              <a:ext uri="{FF2B5EF4-FFF2-40B4-BE49-F238E27FC236}">
                <a16:creationId xmlns:a16="http://schemas.microsoft.com/office/drawing/2014/main" id="{D878F2AC-A646-4530-A57C-43E9061DFD5D}"/>
              </a:ext>
            </a:extLst>
          </p:cNvPr>
          <p:cNvSpPr txBox="1">
            <a:spLocks/>
          </p:cNvSpPr>
          <p:nvPr/>
        </p:nvSpPr>
        <p:spPr>
          <a:xfrm>
            <a:off x="1723403" y="2457059"/>
            <a:ext cx="5967607" cy="1373565"/>
          </a:xfrm>
          <a:prstGeom prst="rect">
            <a:avLst/>
          </a:prstGeom>
          <a:solidFill>
            <a:schemeClr val="bg1"/>
          </a:solidFill>
        </p:spPr>
        <p:txBody>
          <a:bodyPr vert="horz" wrap="square" lIns="360000" tIns="0" rIns="1080000" bIns="36000" rtlCol="0" anchor="t" anchorCtr="0">
            <a:noAutofit/>
          </a:bodyPr>
          <a:lstStyle>
            <a:lvl1pPr eaLnBrk="1" hangingPunct="1">
              <a:defRPr kumimoji="1" sz="2500" b="1" baseline="0">
                <a:solidFill>
                  <a:schemeClr val="tx1"/>
                </a:solidFill>
                <a:latin typeface="+mj-ea"/>
                <a:ea typeface="+mj-ea"/>
                <a:cs typeface="+mj-cs"/>
              </a:defRPr>
            </a:lvl1pPr>
          </a:lstStyle>
          <a:p>
            <a:r>
              <a:rPr lang="ja-JP" altLang="en-US" sz="3600" kern="0" dirty="0">
                <a:solidFill>
                  <a:srgbClr val="FF0000"/>
                </a:solidFill>
                <a:latin typeface="BIZ UDPゴシック" panose="020B0400000000000000" pitchFamily="50" charset="-128"/>
                <a:ea typeface="BIZ UDPゴシック" panose="020B0400000000000000" pitchFamily="50" charset="-128"/>
              </a:rPr>
              <a:t>工事依頼ができる調達システムを取り込む</a:t>
            </a:r>
          </a:p>
        </p:txBody>
      </p:sp>
    </p:spTree>
    <p:extLst>
      <p:ext uri="{BB962C8B-B14F-4D97-AF65-F5344CB8AC3E}">
        <p14:creationId xmlns:p14="http://schemas.microsoft.com/office/powerpoint/2010/main" val="448903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23</a:t>
            </a:fld>
            <a:r>
              <a:rPr lang="en-US" altLang="ja-JP">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５、運転・保全ソリューションの例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a:solidFill>
                  <a:srgbClr val="000000"/>
                </a:solidFill>
                <a:latin typeface="BIZ UDPゴシック" panose="020B0400000000000000" pitchFamily="50" charset="-128"/>
                <a:ea typeface="BIZ UDPゴシック" panose="020B0400000000000000" pitchFamily="50" charset="-128"/>
              </a:rPr>
              <a:t>お</a:t>
            </a:r>
            <a:r>
              <a:rPr lang="ja-JP" altLang="en-US" sz="1600" b="1" dirty="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・補助金活用（</a:t>
            </a:r>
            <a:r>
              <a:rPr lang="en-US" altLang="ja-JP" sz="1600" b="1" dirty="0">
                <a:solidFill>
                  <a:srgbClr val="000000"/>
                </a:solidFill>
                <a:latin typeface="BIZ UDPゴシック" panose="020B0400000000000000" pitchFamily="50" charset="-128"/>
                <a:ea typeface="BIZ UDPゴシック" panose="020B0400000000000000" pitchFamily="50" charset="-128"/>
              </a:rPr>
              <a:t>DNJP</a:t>
            </a:r>
            <a:r>
              <a:rPr lang="ja-JP" altLang="en-US" sz="1600" b="1" dirty="0">
                <a:solidFill>
                  <a:srgbClr val="000000"/>
                </a:solidFill>
                <a:latin typeface="BIZ UDPゴシック" panose="020B0400000000000000" pitchFamily="50" charset="-128"/>
                <a:ea typeface="BIZ UDPゴシック" panose="020B0400000000000000" pitchFamily="50" charset="-128"/>
              </a:rPr>
              <a:t>予算活用含む）</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設置・</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・省エネ制御改善</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1741074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24</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６、省エネソリューションの例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の活躍の場を拡げ ソリューションで、</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の仲間の“楽”を実現</a:t>
            </a: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a:t>
            </a:r>
            <a:r>
              <a:rPr kumimoji="1" lang="ja-JP" altLang="en-US" sz="1600" b="1" i="0" u="none" strike="noStrike" kern="1200" cap="none" spc="0" normalizeH="0" baseline="0" noProof="0" dirty="0" err="1">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お</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困りごと に </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のプラットフォームを活用 ⇒ </a:t>
            </a: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・補助金活用（</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DNJP</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予算活用含む）</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設置・</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・省エネ制御改善</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3205388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５、施設統合管理のプラットフォームづくり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ソリューション～施設統合管理を 提供する ＦａａＳ構築 を 立案して </a:t>
            </a:r>
            <a:r>
              <a:rPr lang="en-US" altLang="ja-JP" sz="1600" b="1" dirty="0">
                <a:solidFill>
                  <a:srgbClr val="000000"/>
                </a:solidFill>
                <a:latin typeface="BIZ UDPゴシック" panose="020B0400000000000000" pitchFamily="50" charset="-128"/>
                <a:ea typeface="BIZ UDPゴシック" panose="020B0400000000000000" pitchFamily="50" charset="-128"/>
              </a:rPr>
              <a:t>FSPF</a:t>
            </a:r>
            <a:r>
              <a:rPr lang="ja-JP" altLang="en-US" sz="1600" b="1" dirty="0">
                <a:solidFill>
                  <a:srgbClr val="000000"/>
                </a:solidFill>
                <a:latin typeface="BIZ UDPゴシック" panose="020B0400000000000000" pitchFamily="50" charset="-128"/>
                <a:ea typeface="BIZ UDPゴシック" panose="020B0400000000000000" pitchFamily="50" charset="-128"/>
              </a:rPr>
              <a:t>構想を具現化</a:t>
            </a: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a:solidFill>
                  <a:srgbClr val="000000"/>
                </a:solidFill>
                <a:latin typeface="BIZ UDPゴシック" panose="020B0400000000000000" pitchFamily="50" charset="-128"/>
                <a:ea typeface="BIZ UDPゴシック" panose="020B0400000000000000" pitchFamily="50" charset="-128"/>
              </a:rPr>
              <a:t>お</a:t>
            </a:r>
            <a:r>
              <a:rPr lang="ja-JP" altLang="en-US" sz="1600" b="1" dirty="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10070886" y="1378359"/>
            <a:ext cx="42434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25</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ソリューションへの変革</a:t>
            </a:r>
          </a:p>
        </p:txBody>
      </p:sp>
      <p:pic>
        <p:nvPicPr>
          <p:cNvPr id="158" name="図 157"/>
          <p:cNvPicPr>
            <a:picLocks noChangeAspect="1"/>
          </p:cNvPicPr>
          <p:nvPr/>
        </p:nvPicPr>
        <p:blipFill>
          <a:blip r:embed="rId2"/>
          <a:stretch>
            <a:fillRect/>
          </a:stretch>
        </p:blipFill>
        <p:spPr>
          <a:xfrm>
            <a:off x="10325183" y="2050234"/>
            <a:ext cx="3624943" cy="2858338"/>
          </a:xfrm>
          <a:prstGeom prst="rect">
            <a:avLst/>
          </a:prstGeom>
        </p:spPr>
      </p:pic>
      <p:sp>
        <p:nvSpPr>
          <p:cNvPr id="159" name="テキスト ボックス 158"/>
          <p:cNvSpPr txBox="1"/>
          <p:nvPr/>
        </p:nvSpPr>
        <p:spPr>
          <a:xfrm>
            <a:off x="12246573" y="1773235"/>
            <a:ext cx="177074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FS</a:t>
            </a:r>
            <a:r>
              <a:rPr lang="ja-JP" altLang="en-US" sz="1200" kern="0" dirty="0">
                <a:latin typeface="BIZ UDPゴシック" panose="020B0400000000000000" pitchFamily="50" charset="-128"/>
                <a:ea typeface="BIZ UDPゴシック" panose="020B0400000000000000" pitchFamily="50" charset="-128"/>
              </a:rPr>
              <a:t>全社朝礼資料転載</a:t>
            </a: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10553946" y="4906092"/>
            <a:ext cx="3233578"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情報活用して各分野の深化を促進</a:t>
            </a:r>
            <a:endParaRPr lang="en-US" altLang="ja-JP"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インサイド戦略</a:t>
            </a:r>
            <a:r>
              <a:rPr kumimoji="1" lang="en-US" altLang="ja-JP"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66" name="テキスト ボックス 165"/>
          <p:cNvSpPr txBox="1"/>
          <p:nvPr/>
        </p:nvSpPr>
        <p:spPr>
          <a:xfrm>
            <a:off x="3038441" y="7106102"/>
            <a:ext cx="3213913"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【FS</a:t>
            </a:r>
            <a:r>
              <a:rPr lang="ja-JP" altLang="en-US" sz="1400" kern="0" dirty="0">
                <a:latin typeface="BIZ UDPゴシック" panose="020B0400000000000000" pitchFamily="50" charset="-128"/>
                <a:ea typeface="BIZ UDPゴシック" panose="020B0400000000000000" pitchFamily="50" charset="-128"/>
              </a:rPr>
              <a:t>プラットフォーム構想のイメージ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3108876" y="7399748"/>
            <a:ext cx="3690389" cy="3587878"/>
            <a:chOff x="5000455" y="1977258"/>
            <a:chExt cx="3690389" cy="3587878"/>
          </a:xfrm>
        </p:grpSpPr>
        <p:pic>
          <p:nvPicPr>
            <p:cNvPr id="8" name="図 7"/>
            <p:cNvPicPr>
              <a:picLocks noChangeAspect="1"/>
            </p:cNvPicPr>
            <p:nvPr/>
          </p:nvPicPr>
          <p:blipFill rotWithShape="1">
            <a:blip r:embed="rId3"/>
            <a:srcRect l="8898"/>
            <a:stretch/>
          </p:blipFill>
          <p:spPr>
            <a:xfrm>
              <a:off x="5002712" y="1977258"/>
              <a:ext cx="3584631" cy="3558213"/>
            </a:xfrm>
            <a:prstGeom prst="rect">
              <a:avLst/>
            </a:prstGeom>
          </p:spPr>
        </p:pic>
        <p:sp>
          <p:nvSpPr>
            <p:cNvPr id="9" name="楕円 8"/>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algn="ctr">
                <a:lnSpc>
                  <a:spcPts val="1000"/>
                </a:lnSpc>
              </a:pPr>
              <a:r>
                <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ALL</a:t>
              </a:r>
            </a:p>
            <a:p>
              <a:pPr algn="ctr">
                <a:lnSpc>
                  <a:spcPts val="1000"/>
                </a:lnSpc>
              </a:pPr>
              <a:r>
                <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p>
          </p:txBody>
        </p:sp>
        <p:sp>
          <p:nvSpPr>
            <p:cNvPr id="50" name="テキスト ボックス 49"/>
            <p:cNvSpPr txBox="1"/>
            <p:nvPr/>
          </p:nvSpPr>
          <p:spPr>
            <a:xfrm>
              <a:off x="5991326" y="2610208"/>
              <a:ext cx="1770743" cy="307777"/>
            </a:xfrm>
            <a:prstGeom prst="rect">
              <a:avLst/>
            </a:prstGeom>
            <a:noFill/>
          </p:spPr>
          <p:txBody>
            <a:bodyPr wrap="square" rtlCol="0">
              <a:spAutoFit/>
            </a:bodyPr>
            <a:lstStyle/>
            <a:p>
              <a:pPr algn="ctr"/>
              <a:r>
                <a:rPr lang="en-US" altLang="ja-JP"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DNG26</a:t>
              </a:r>
              <a:r>
                <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社</a:t>
              </a:r>
              <a:r>
                <a:rPr lang="en-US" altLang="ja-JP"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(J1)</a:t>
              </a:r>
              <a:endPar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図 12"/>
            <p:cNvPicPr>
              <a:picLocks noChangeAspect="1"/>
            </p:cNvPicPr>
            <p:nvPr/>
          </p:nvPicPr>
          <p:blipFill>
            <a:blip r:embed="rId4"/>
            <a:stretch>
              <a:fillRect/>
            </a:stretch>
          </p:blipFill>
          <p:spPr>
            <a:xfrm>
              <a:off x="7798379" y="4186855"/>
              <a:ext cx="556601" cy="463834"/>
            </a:xfrm>
            <a:prstGeom prst="rect">
              <a:avLst/>
            </a:prstGeom>
          </p:spPr>
        </p:pic>
        <p:pic>
          <p:nvPicPr>
            <p:cNvPr id="63" name="図 62"/>
            <p:cNvPicPr>
              <a:picLocks noChangeAspect="1"/>
            </p:cNvPicPr>
            <p:nvPr/>
          </p:nvPicPr>
          <p:blipFill>
            <a:blip r:embed="rId4"/>
            <a:stretch>
              <a:fillRect/>
            </a:stretch>
          </p:blipFill>
          <p:spPr>
            <a:xfrm>
              <a:off x="7134797" y="3586795"/>
              <a:ext cx="556601" cy="463834"/>
            </a:xfrm>
            <a:prstGeom prst="rect">
              <a:avLst/>
            </a:prstGeom>
          </p:spPr>
        </p:pic>
        <p:pic>
          <p:nvPicPr>
            <p:cNvPr id="64" name="図 63"/>
            <p:cNvPicPr>
              <a:picLocks noChangeAspect="1"/>
            </p:cNvPicPr>
            <p:nvPr/>
          </p:nvPicPr>
          <p:blipFill>
            <a:blip r:embed="rId4"/>
            <a:stretch>
              <a:fillRect/>
            </a:stretch>
          </p:blipFill>
          <p:spPr>
            <a:xfrm>
              <a:off x="6097130" y="3586795"/>
              <a:ext cx="556601" cy="463834"/>
            </a:xfrm>
            <a:prstGeom prst="rect">
              <a:avLst/>
            </a:prstGeom>
          </p:spPr>
        </p:pic>
        <p:pic>
          <p:nvPicPr>
            <p:cNvPr id="65" name="図 64"/>
            <p:cNvPicPr>
              <a:picLocks noChangeAspect="1"/>
            </p:cNvPicPr>
            <p:nvPr/>
          </p:nvPicPr>
          <p:blipFill>
            <a:blip r:embed="rId4"/>
            <a:stretch>
              <a:fillRect/>
            </a:stretch>
          </p:blipFill>
          <p:spPr>
            <a:xfrm>
              <a:off x="5471781" y="4258689"/>
              <a:ext cx="556601" cy="463834"/>
            </a:xfrm>
            <a:prstGeom prst="rect">
              <a:avLst/>
            </a:prstGeom>
          </p:spPr>
        </p:pic>
        <p:pic>
          <p:nvPicPr>
            <p:cNvPr id="66" name="図 65"/>
            <p:cNvPicPr>
              <a:picLocks noChangeAspect="1"/>
            </p:cNvPicPr>
            <p:nvPr/>
          </p:nvPicPr>
          <p:blipFill>
            <a:blip r:embed="rId4"/>
            <a:stretch>
              <a:fillRect/>
            </a:stretch>
          </p:blipFill>
          <p:spPr>
            <a:xfrm>
              <a:off x="5818829" y="4744503"/>
              <a:ext cx="556601" cy="463834"/>
            </a:xfrm>
            <a:prstGeom prst="rect">
              <a:avLst/>
            </a:prstGeom>
          </p:spPr>
        </p:pic>
        <p:pic>
          <p:nvPicPr>
            <p:cNvPr id="67" name="図 66"/>
            <p:cNvPicPr>
              <a:picLocks noChangeAspect="1"/>
            </p:cNvPicPr>
            <p:nvPr/>
          </p:nvPicPr>
          <p:blipFill>
            <a:blip r:embed="rId4"/>
            <a:stretch>
              <a:fillRect/>
            </a:stretch>
          </p:blipFill>
          <p:spPr>
            <a:xfrm>
              <a:off x="7263358" y="4756838"/>
              <a:ext cx="556601" cy="463834"/>
            </a:xfrm>
            <a:prstGeom prst="rect">
              <a:avLst/>
            </a:prstGeom>
          </p:spPr>
        </p:pic>
        <p:pic>
          <p:nvPicPr>
            <p:cNvPr id="68" name="図 67"/>
            <p:cNvPicPr>
              <a:picLocks noChangeAspect="1"/>
            </p:cNvPicPr>
            <p:nvPr/>
          </p:nvPicPr>
          <p:blipFill rotWithShape="1">
            <a:blip r:embed="rId3"/>
            <a:srcRect r="95748"/>
            <a:stretch/>
          </p:blipFill>
          <p:spPr>
            <a:xfrm>
              <a:off x="5000455" y="2066347"/>
              <a:ext cx="167293" cy="3498789"/>
            </a:xfrm>
            <a:prstGeom prst="rect">
              <a:avLst/>
            </a:prstGeom>
          </p:spPr>
        </p:pic>
        <p:sp>
          <p:nvSpPr>
            <p:cNvPr id="69" name="テキスト ボックス 6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繋がり</a:t>
              </a:r>
            </a:p>
          </p:txBody>
        </p:sp>
        <p:sp>
          <p:nvSpPr>
            <p:cNvPr id="70" name="テキスト ボックス 69"/>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貢　献</a:t>
              </a:r>
            </a:p>
          </p:txBody>
        </p:sp>
        <p:sp>
          <p:nvSpPr>
            <p:cNvPr id="71" name="テキスト ボックス 70"/>
            <p:cNvSpPr txBox="1"/>
            <p:nvPr/>
          </p:nvSpPr>
          <p:spPr>
            <a:xfrm>
              <a:off x="5085494" y="2989625"/>
              <a:ext cx="1205169" cy="476292"/>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最新</a:t>
              </a:r>
              <a:r>
                <a:rPr lang="en-US" altLang="ja-JP" sz="800" b="1" kern="0" dirty="0">
                  <a:latin typeface="BIZ UDPゴシック" panose="020B0400000000000000" pitchFamily="50" charset="-128"/>
                  <a:ea typeface="BIZ UDPゴシック" panose="020B0400000000000000" pitchFamily="50" charset="-128"/>
                </a:rPr>
                <a:t>IT</a:t>
              </a:r>
              <a:r>
                <a:rPr lang="ja-JP" altLang="en-US" sz="800" b="1" kern="0" dirty="0">
                  <a:latin typeface="BIZ UDPゴシック" panose="020B0400000000000000" pitchFamily="50" charset="-128"/>
                  <a:ea typeface="BIZ UDPゴシック" panose="020B0400000000000000" pitchFamily="50" charset="-128"/>
                </a:rPr>
                <a:t>技術を活用した</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ビッグデータ分析により</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潜在ニーズに応え</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繋がりを増やしていく</a:t>
              </a:r>
            </a:p>
          </p:txBody>
        </p:sp>
        <p:sp>
          <p:nvSpPr>
            <p:cNvPr id="72" name="テキスト ボックス 71"/>
            <p:cNvSpPr txBox="1"/>
            <p:nvPr/>
          </p:nvSpPr>
          <p:spPr>
            <a:xfrm>
              <a:off x="7532768" y="2964595"/>
              <a:ext cx="1158076" cy="481925"/>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日常のお困りごとに対して、</a:t>
              </a:r>
              <a:r>
                <a:rPr lang="en-US" altLang="ja-JP" sz="800" b="1" kern="0" dirty="0">
                  <a:latin typeface="BIZ UDPゴシック" panose="020B0400000000000000" pitchFamily="50" charset="-128"/>
                  <a:ea typeface="BIZ UDPゴシック" panose="020B0400000000000000" pitchFamily="50" charset="-128"/>
                </a:rPr>
                <a:t> DN</a:t>
              </a:r>
              <a:r>
                <a:rPr lang="ja-JP" altLang="en-US" sz="800" b="1" kern="0" dirty="0">
                  <a:latin typeface="BIZ UDPゴシック" panose="020B0400000000000000" pitchFamily="50" charset="-128"/>
                  <a:ea typeface="BIZ UDPゴシック" panose="020B0400000000000000" pitchFamily="50" charset="-128"/>
                </a:rPr>
                <a:t>で培った経験を基にした価値を折り込んでサービスを提供</a:t>
              </a:r>
            </a:p>
          </p:txBody>
        </p:sp>
        <p:sp>
          <p:nvSpPr>
            <p:cNvPr id="73" name="テキスト ボックス 72"/>
            <p:cNvSpPr txBox="1"/>
            <p:nvPr/>
          </p:nvSpPr>
          <p:spPr>
            <a:xfrm>
              <a:off x="7856049" y="4906092"/>
              <a:ext cx="575769" cy="273618"/>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エムテック</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ユニティ</a:t>
              </a:r>
            </a:p>
          </p:txBody>
        </p:sp>
        <p:sp>
          <p:nvSpPr>
            <p:cNvPr id="74" name="テキスト ボックス 73"/>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アライアンス</a:t>
              </a:r>
            </a:p>
          </p:txBody>
        </p:sp>
        <p:sp>
          <p:nvSpPr>
            <p:cNvPr id="75" name="テキスト ボックス 74"/>
            <p:cNvSpPr txBox="1"/>
            <p:nvPr/>
          </p:nvSpPr>
          <p:spPr>
            <a:xfrm>
              <a:off x="5415224" y="4883889"/>
              <a:ext cx="434430" cy="515156"/>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運転</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保全</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省エネ</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建設</a:t>
              </a:r>
            </a:p>
          </p:txBody>
        </p:sp>
        <p:sp>
          <p:nvSpPr>
            <p:cNvPr id="76" name="テキスト ボックス 75"/>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総智総力</a:t>
              </a:r>
            </a:p>
          </p:txBody>
        </p:sp>
      </p:grpSp>
      <p:sp>
        <p:nvSpPr>
          <p:cNvPr id="78" name="テキスト ボックス 77"/>
          <p:cNvSpPr txBox="1"/>
          <p:nvPr/>
        </p:nvSpPr>
        <p:spPr>
          <a:xfrm>
            <a:off x="4356524" y="8544919"/>
            <a:ext cx="1283683" cy="367230"/>
          </a:xfrm>
          <a:prstGeom prst="rect">
            <a:avLst/>
          </a:prstGeom>
          <a:solidFill>
            <a:schemeClr val="bg1">
              <a:alpha val="50000"/>
            </a:schemeClr>
          </a:solidFill>
        </p:spPr>
        <p:txBody>
          <a:bodyPr vert="horz" wrap="square" lIns="0" tIns="0" rIns="0" bIns="0" rtlCol="0">
            <a:noAutofit/>
          </a:bodyPr>
          <a:lstStyle/>
          <a:p>
            <a:pPr algn="ct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a:t>
            </a:r>
          </a:p>
        </p:txBody>
      </p:sp>
      <p:sp>
        <p:nvSpPr>
          <p:cNvPr id="79" name="テキスト ボックス 78"/>
          <p:cNvSpPr txBox="1"/>
          <p:nvPr/>
        </p:nvSpPr>
        <p:spPr>
          <a:xfrm>
            <a:off x="14068714" y="2846063"/>
            <a:ext cx="430887" cy="1185042"/>
          </a:xfrm>
          <a:prstGeom prst="rect">
            <a:avLst/>
          </a:prstGeom>
          <a:noFill/>
        </p:spPr>
        <p:txBody>
          <a:bodyPr vert="eaVert" wrap="square" rtlCol="0">
            <a:spAutoFit/>
          </a:bodyPr>
          <a:lstStyle/>
          <a:p>
            <a:pPr algn="ctr"/>
            <a:r>
              <a:rPr lang="ja-JP" altLang="en-US" sz="16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ＦａａＳ</a:t>
            </a:r>
          </a:p>
        </p:txBody>
      </p:sp>
      <p:sp>
        <p:nvSpPr>
          <p:cNvPr id="35" name="テキスト ボックス 34"/>
          <p:cNvSpPr txBox="1"/>
          <p:nvPr/>
        </p:nvSpPr>
        <p:spPr>
          <a:xfrm>
            <a:off x="4973916" y="10828829"/>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en-US" altLang="ja-JP" sz="1000" b="1" i="0" strike="noStrike" kern="0" cap="none" spc="0" normalizeH="0" baseline="0" noProof="0" dirty="0" err="1">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FaaS</a:t>
            </a:r>
            <a:r>
              <a:rPr kumimoji="1" lang="en-US" altLang="ja-JP" sz="1000" b="1" i="0"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strike="noStrike" kern="0" cap="none" spc="0" normalizeH="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acility</a:t>
            </a:r>
            <a:r>
              <a:rPr lang="ja-JP" altLang="en-US" sz="10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en-US" altLang="ja-JP" sz="1000" b="1" u="sng"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ｓ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S</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ervice</a:t>
            </a:r>
            <a:endPar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801257" y="7647455"/>
            <a:ext cx="400110" cy="1185042"/>
          </a:xfrm>
          <a:prstGeom prst="rect">
            <a:avLst/>
          </a:prstGeom>
          <a:noFill/>
        </p:spPr>
        <p:txBody>
          <a:bodyPr vert="eaVert" wrap="square" rtlCol="0">
            <a:spAutoFit/>
          </a:bodyPr>
          <a:lstStyle/>
          <a:p>
            <a:pPr algn="ctr"/>
            <a:r>
              <a:rPr lang="ja-JP" altLang="en-US" sz="1400" b="1" kern="0" dirty="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サービス</a:t>
            </a:r>
          </a:p>
        </p:txBody>
      </p:sp>
      <p:sp>
        <p:nvSpPr>
          <p:cNvPr id="38" name="テキスト ボックス 37"/>
          <p:cNvSpPr txBox="1"/>
          <p:nvPr/>
        </p:nvSpPr>
        <p:spPr>
          <a:xfrm>
            <a:off x="2803597" y="9417158"/>
            <a:ext cx="400110" cy="1185042"/>
          </a:xfrm>
          <a:prstGeom prst="rect">
            <a:avLst/>
          </a:prstGeom>
          <a:noFill/>
        </p:spPr>
        <p:txBody>
          <a:bodyPr vert="eaVert" wrap="square" rtlCol="0">
            <a:spAutoFit/>
          </a:bodyPr>
          <a:lstStyle/>
          <a:p>
            <a:pPr algn="ct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システム</a:t>
            </a:r>
          </a:p>
        </p:txBody>
      </p:sp>
      <p:sp>
        <p:nvSpPr>
          <p:cNvPr id="3" name="左中かっこ 2"/>
          <p:cNvSpPr/>
          <p:nvPr/>
        </p:nvSpPr>
        <p:spPr>
          <a:xfrm>
            <a:off x="2612943" y="8093369"/>
            <a:ext cx="240281" cy="1979810"/>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2809E8B-7D41-4F64-836B-A6D3A20CDF0C}"/>
              </a:ext>
            </a:extLst>
          </p:cNvPr>
          <p:cNvSpPr/>
          <p:nvPr/>
        </p:nvSpPr>
        <p:spPr>
          <a:xfrm>
            <a:off x="8833517" y="5323093"/>
            <a:ext cx="160604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削除</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0" name="正方形/長方形 39">
            <a:extLst>
              <a:ext uri="{FF2B5EF4-FFF2-40B4-BE49-F238E27FC236}">
                <a16:creationId xmlns:a16="http://schemas.microsoft.com/office/drawing/2014/main" id="{32809E8B-7D41-4F64-836B-A6D3A20CDF0C}"/>
              </a:ext>
            </a:extLst>
          </p:cNvPr>
          <p:cNvSpPr/>
          <p:nvPr/>
        </p:nvSpPr>
        <p:spPr>
          <a:xfrm>
            <a:off x="4139060" y="8724206"/>
            <a:ext cx="1606047" cy="1057588"/>
          </a:xfrm>
          <a:prstGeom prst="rect">
            <a:avLst/>
          </a:prstGeom>
          <a:solidFill>
            <a:schemeClr val="bg1"/>
          </a:solidFill>
          <a:ln>
            <a:solidFill>
              <a:srgbClr val="DC0032"/>
            </a:solid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と同様のプラットフォームを</a:t>
            </a: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err="1">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が提</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供する内容に変更</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1" name="正方形/長方形 40">
            <a:extLst>
              <a:ext uri="{FF2B5EF4-FFF2-40B4-BE49-F238E27FC236}">
                <a16:creationId xmlns:a16="http://schemas.microsoft.com/office/drawing/2014/main" id="{32809E8B-7D41-4F64-836B-A6D3A20CDF0C}"/>
              </a:ext>
            </a:extLst>
          </p:cNvPr>
          <p:cNvSpPr/>
          <p:nvPr/>
        </p:nvSpPr>
        <p:spPr>
          <a:xfrm>
            <a:off x="2610974" y="7625951"/>
            <a:ext cx="708965" cy="3147382"/>
          </a:xfrm>
          <a:prstGeom prst="rect">
            <a:avLst/>
          </a:prstGeom>
          <a:solidFill>
            <a:schemeClr val="bg1"/>
          </a:solidFill>
          <a:ln>
            <a:solidFill>
              <a:srgbClr val="DC0032"/>
            </a:solidFill>
          </a:ln>
        </p:spPr>
        <p:txBody>
          <a:bodyPr wrap="square" t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2" name="正方形/長方形 41">
            <a:extLst>
              <a:ext uri="{FF2B5EF4-FFF2-40B4-BE49-F238E27FC236}">
                <a16:creationId xmlns:a16="http://schemas.microsoft.com/office/drawing/2014/main" id="{32809E8B-7D41-4F64-836B-A6D3A20CDF0C}"/>
              </a:ext>
            </a:extLst>
          </p:cNvPr>
          <p:cNvSpPr/>
          <p:nvPr/>
        </p:nvSpPr>
        <p:spPr>
          <a:xfrm>
            <a:off x="328183" y="1664086"/>
            <a:ext cx="3716844" cy="3730785"/>
          </a:xfrm>
          <a:prstGeom prst="rect">
            <a:avLst/>
          </a:prstGeom>
          <a:solidFill>
            <a:schemeClr val="bg1"/>
          </a:solidFill>
          <a:ln>
            <a:solidFill>
              <a:srgbClr val="DC0032"/>
            </a:solidFill>
          </a:ln>
        </p:spPr>
        <p:txBody>
          <a:bodyPr wrap="square" tIns="36000" bIns="36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a:solidFill>
                  <a:srgbClr val="FF0000"/>
                </a:solidFill>
                <a:latin typeface="BIZ UDPゴシック" panose="020B0400000000000000" pitchFamily="50" charset="-128"/>
                <a:ea typeface="BIZ UDPゴシック" panose="020B0400000000000000" pitchFamily="50" charset="-128"/>
              </a:rPr>
              <a:t>の目的・役割</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4" name="図 43"/>
          <p:cNvPicPr>
            <a:picLocks noChangeAspect="1"/>
          </p:cNvPicPr>
          <p:nvPr/>
        </p:nvPicPr>
        <p:blipFill>
          <a:blip r:embed="rId5"/>
          <a:stretch>
            <a:fillRect/>
          </a:stretch>
        </p:blipFill>
        <p:spPr>
          <a:xfrm>
            <a:off x="280284" y="1651542"/>
            <a:ext cx="8743419" cy="4023007"/>
          </a:xfrm>
          <a:prstGeom prst="rect">
            <a:avLst/>
          </a:prstGeom>
          <a:solidFill>
            <a:schemeClr val="bg1"/>
          </a:solidFill>
        </p:spPr>
      </p:pic>
      <p:sp>
        <p:nvSpPr>
          <p:cNvPr id="45" name="正方形/長方形 44">
            <a:extLst>
              <a:ext uri="{FF2B5EF4-FFF2-40B4-BE49-F238E27FC236}">
                <a16:creationId xmlns:a16="http://schemas.microsoft.com/office/drawing/2014/main" id="{32809E8B-7D41-4F64-836B-A6D3A20CDF0C}"/>
              </a:ext>
            </a:extLst>
          </p:cNvPr>
          <p:cNvSpPr/>
          <p:nvPr/>
        </p:nvSpPr>
        <p:spPr>
          <a:xfrm>
            <a:off x="280284" y="3225920"/>
            <a:ext cx="3136437" cy="1057588"/>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ソリューション本部</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現状の仕事、工事管理、防災業務</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緑化、厚生施設管理、今後やっていくやつは？</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6" name="図 45"/>
          <p:cNvPicPr>
            <a:picLocks noChangeAspect="1"/>
          </p:cNvPicPr>
          <p:nvPr/>
        </p:nvPicPr>
        <p:blipFill>
          <a:blip r:embed="rId6"/>
          <a:stretch>
            <a:fillRect/>
          </a:stretch>
        </p:blipFill>
        <p:spPr>
          <a:xfrm>
            <a:off x="8962415" y="1714677"/>
            <a:ext cx="4646927" cy="3582677"/>
          </a:xfrm>
          <a:prstGeom prst="rect">
            <a:avLst/>
          </a:prstGeom>
          <a:solidFill>
            <a:schemeClr val="bg1"/>
          </a:solidFill>
        </p:spPr>
      </p:pic>
    </p:spTree>
    <p:extLst>
      <p:ext uri="{BB962C8B-B14F-4D97-AF65-F5344CB8AC3E}">
        <p14:creationId xmlns:p14="http://schemas.microsoft.com/office/powerpoint/2010/main" val="531710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836815" y="1861589"/>
            <a:ext cx="4009333" cy="3675611"/>
          </a:xfrm>
          <a:prstGeom prst="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４、</a:t>
            </a:r>
            <a:r>
              <a:rPr lang="en-US" altLang="ja-JP" dirty="0">
                <a:latin typeface="BIZ UDPゴシック" panose="020B0400000000000000" pitchFamily="50" charset="-128"/>
                <a:ea typeface="BIZ UDPゴシック" panose="020B0400000000000000" pitchFamily="50" charset="-128"/>
              </a:rPr>
              <a:t>DNG</a:t>
            </a:r>
            <a:r>
              <a:rPr lang="ja-JP" altLang="en-US" dirty="0">
                <a:latin typeface="BIZ UDPゴシック" panose="020B0400000000000000" pitchFamily="50" charset="-128"/>
                <a:ea typeface="BIZ UDPゴシック" panose="020B0400000000000000" pitchFamily="50" charset="-128"/>
              </a:rPr>
              <a:t>全体の最適管理</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78228"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専門性</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一元管理</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強味</a:t>
            </a:r>
            <a:r>
              <a:rPr lang="ja-JP" altLang="en-US" sz="1600" b="1" dirty="0">
                <a:solidFill>
                  <a:srgbClr val="000000"/>
                </a:solidFill>
                <a:latin typeface="BIZ UDPゴシック" panose="020B0400000000000000" pitchFamily="50" charset="-128"/>
                <a:ea typeface="BIZ UDPゴシック" panose="020B0400000000000000" pitchFamily="50" charset="-128"/>
              </a:rPr>
              <a:t>を活かして、</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個社の施設運営をトータルでサポート</a:t>
            </a: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規模・ニーズに合わせた提案</a:t>
            </a:r>
            <a:r>
              <a:rPr kumimoji="1" lang="ja-JP" altLang="en-US"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a:solidFill>
                  <a:srgbClr val="000000"/>
                </a:solidFill>
                <a:latin typeface="BIZ UDPゴシック" panose="020B0400000000000000" pitchFamily="50" charset="-128"/>
                <a:ea typeface="BIZ UDPゴシック" panose="020B0400000000000000" pitchFamily="50" charset="-128"/>
              </a:rPr>
              <a:t>計画・予算の比較検討</a:t>
            </a:r>
            <a:r>
              <a:rPr lang="en-US" altLang="ja-JP"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a:solidFill>
                  <a:srgbClr val="000000"/>
                </a:solidFill>
                <a:latin typeface="BIZ UDPゴシック" panose="020B0400000000000000" pitchFamily="50" charset="-128"/>
                <a:ea typeface="BIZ UDPゴシック" panose="020B0400000000000000" pitchFamily="50" charset="-128"/>
              </a:rPr>
              <a:t>運用品質の改善</a:t>
            </a:r>
            <a:r>
              <a:rPr lang="en-US" altLang="ja-JP"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a:solidFill>
                  <a:srgbClr val="000000"/>
                </a:solidFill>
                <a:latin typeface="BIZ UDPゴシック" panose="020B0400000000000000" pitchFamily="50" charset="-128"/>
                <a:ea typeface="BIZ UDPゴシック" panose="020B0400000000000000" pitchFamily="50" charset="-128"/>
              </a:rPr>
              <a:t>コストの適正化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32423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あらゆる施設分野の困りごとを親身に解決 </a:t>
            </a:r>
            <a:r>
              <a:rPr lang="ja-JP" altLang="en-US" sz="1600" b="1" dirty="0">
                <a:solidFill>
                  <a:srgbClr val="000000"/>
                </a:solidFill>
                <a:latin typeface="BIZ UDPゴシック" panose="020B0400000000000000" pitchFamily="50" charset="-128"/>
                <a:ea typeface="BIZ UDPゴシック" panose="020B0400000000000000" pitchFamily="50" charset="-128"/>
              </a:rPr>
              <a:t>⇒ コスト削減 ＆ 工場価値の向上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27084" y="5135475"/>
            <a:ext cx="4233851"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 </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18777" y="1567778"/>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工場・建物</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 name="正方形/長方形 3"/>
          <p:cNvSpPr/>
          <p:nvPr/>
        </p:nvSpPr>
        <p:spPr>
          <a:xfrm>
            <a:off x="236278" y="280733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36278" y="1881862"/>
            <a:ext cx="3891638" cy="328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1450975" y="214767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 name="フリーフォーム 9"/>
          <p:cNvSpPr/>
          <p:nvPr/>
        </p:nvSpPr>
        <p:spPr>
          <a:xfrm>
            <a:off x="1049020" y="283972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1" name="フリーフォーム 10"/>
          <p:cNvSpPr/>
          <p:nvPr/>
        </p:nvSpPr>
        <p:spPr>
          <a:xfrm>
            <a:off x="2108200" y="283972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2" name="フリーフォーム 11"/>
          <p:cNvSpPr/>
          <p:nvPr/>
        </p:nvSpPr>
        <p:spPr>
          <a:xfrm>
            <a:off x="1277620" y="386842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43" name="テキスト ボックス 42">
            <a:extLst>
              <a:ext uri="{FF2B5EF4-FFF2-40B4-BE49-F238E27FC236}">
                <a16:creationId xmlns:a16="http://schemas.microsoft.com/office/drawing/2014/main" id="{60C3DAB6-DD13-4CFC-9E32-E4E5F86AAD51}"/>
              </a:ext>
            </a:extLst>
          </p:cNvPr>
          <p:cNvSpPr txBox="1"/>
          <p:nvPr/>
        </p:nvSpPr>
        <p:spPr>
          <a:xfrm>
            <a:off x="200188" y="278444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195761" y="250349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5" name="右矢印 14"/>
          <p:cNvSpPr/>
          <p:nvPr/>
        </p:nvSpPr>
        <p:spPr>
          <a:xfrm>
            <a:off x="3611171" y="3462404"/>
            <a:ext cx="1558087" cy="576381"/>
          </a:xfrm>
          <a:prstGeom prst="rightArrow">
            <a:avLst>
              <a:gd name="adj1" fmla="val 50000"/>
              <a:gd name="adj2" fmla="val 67627"/>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0C87EA33-8890-449F-B9B3-41AEE1716C39}"/>
              </a:ext>
            </a:extLst>
          </p:cNvPr>
          <p:cNvSpPr/>
          <p:nvPr/>
        </p:nvSpPr>
        <p:spPr>
          <a:xfrm>
            <a:off x="5643666" y="4387831"/>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工場価値の向上</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正方形/長方形 48">
            <a:extLst>
              <a:ext uri="{FF2B5EF4-FFF2-40B4-BE49-F238E27FC236}">
                <a16:creationId xmlns:a16="http://schemas.microsoft.com/office/drawing/2014/main" id="{75516B43-81DC-4915-A470-07D75A82519C}"/>
              </a:ext>
            </a:extLst>
          </p:cNvPr>
          <p:cNvSpPr/>
          <p:nvPr/>
        </p:nvSpPr>
        <p:spPr>
          <a:xfrm>
            <a:off x="5240613" y="4411736"/>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B3F9EDCA-4410-4A17-A6FE-13522207831E}"/>
              </a:ext>
            </a:extLst>
          </p:cNvPr>
          <p:cNvSpPr/>
          <p:nvPr/>
        </p:nvSpPr>
        <p:spPr>
          <a:xfrm>
            <a:off x="5629081" y="4411493"/>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89B328AF-160B-4412-B2FD-7D9A022FB453}"/>
              </a:ext>
            </a:extLst>
          </p:cNvPr>
          <p:cNvSpPr/>
          <p:nvPr/>
        </p:nvSpPr>
        <p:spPr>
          <a:xfrm>
            <a:off x="5289815" y="4390771"/>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③</a:t>
            </a:r>
          </a:p>
        </p:txBody>
      </p:sp>
      <p:sp>
        <p:nvSpPr>
          <p:cNvPr id="58" name="正方形/長方形 57">
            <a:extLst>
              <a:ext uri="{FF2B5EF4-FFF2-40B4-BE49-F238E27FC236}">
                <a16:creationId xmlns:a16="http://schemas.microsoft.com/office/drawing/2014/main" id="{0C87EA33-8890-449F-B9B3-41AEE1716C39}"/>
              </a:ext>
            </a:extLst>
          </p:cNvPr>
          <p:cNvSpPr/>
          <p:nvPr/>
        </p:nvSpPr>
        <p:spPr>
          <a:xfrm>
            <a:off x="5634384" y="2004608"/>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施設業務の省人化・省力化</a:t>
            </a:r>
          </a:p>
        </p:txBody>
      </p:sp>
      <p:sp>
        <p:nvSpPr>
          <p:cNvPr id="59" name="正方形/長方形 58">
            <a:extLst>
              <a:ext uri="{FF2B5EF4-FFF2-40B4-BE49-F238E27FC236}">
                <a16:creationId xmlns:a16="http://schemas.microsoft.com/office/drawing/2014/main" id="{75516B43-81DC-4915-A470-07D75A82519C}"/>
              </a:ext>
            </a:extLst>
          </p:cNvPr>
          <p:cNvSpPr/>
          <p:nvPr/>
        </p:nvSpPr>
        <p:spPr>
          <a:xfrm>
            <a:off x="5231331" y="2028513"/>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正方形/長方形 59">
            <a:extLst>
              <a:ext uri="{FF2B5EF4-FFF2-40B4-BE49-F238E27FC236}">
                <a16:creationId xmlns:a16="http://schemas.microsoft.com/office/drawing/2014/main" id="{B3F9EDCA-4410-4A17-A6FE-13522207831E}"/>
              </a:ext>
            </a:extLst>
          </p:cNvPr>
          <p:cNvSpPr/>
          <p:nvPr/>
        </p:nvSpPr>
        <p:spPr>
          <a:xfrm>
            <a:off x="5619799" y="2028270"/>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正方形/長方形 60">
            <a:extLst>
              <a:ext uri="{FF2B5EF4-FFF2-40B4-BE49-F238E27FC236}">
                <a16:creationId xmlns:a16="http://schemas.microsoft.com/office/drawing/2014/main" id="{89B328AF-160B-4412-B2FD-7D9A022FB453}"/>
              </a:ext>
            </a:extLst>
          </p:cNvPr>
          <p:cNvSpPr/>
          <p:nvPr/>
        </p:nvSpPr>
        <p:spPr>
          <a:xfrm>
            <a:off x="5280533" y="2007548"/>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62" name="正方形/長方形 61">
            <a:extLst>
              <a:ext uri="{FF2B5EF4-FFF2-40B4-BE49-F238E27FC236}">
                <a16:creationId xmlns:a16="http://schemas.microsoft.com/office/drawing/2014/main" id="{9A5705C1-5DB2-4017-AA4F-8947D129414A}"/>
              </a:ext>
            </a:extLst>
          </p:cNvPr>
          <p:cNvSpPr/>
          <p:nvPr/>
        </p:nvSpPr>
        <p:spPr>
          <a:xfrm>
            <a:off x="5229622" y="3210542"/>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46D88C8C-113F-4DC5-A2C2-C4EC2DFF44D9}"/>
              </a:ext>
            </a:extLst>
          </p:cNvPr>
          <p:cNvSpPr/>
          <p:nvPr/>
        </p:nvSpPr>
        <p:spPr>
          <a:xfrm>
            <a:off x="5618090" y="3210299"/>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正方形/長方形 79">
            <a:extLst>
              <a:ext uri="{FF2B5EF4-FFF2-40B4-BE49-F238E27FC236}">
                <a16:creationId xmlns:a16="http://schemas.microsoft.com/office/drawing/2014/main" id="{165968C0-9629-4F87-836B-1E2AC0ACEDD9}"/>
              </a:ext>
            </a:extLst>
          </p:cNvPr>
          <p:cNvSpPr/>
          <p:nvPr/>
        </p:nvSpPr>
        <p:spPr>
          <a:xfrm>
            <a:off x="5271204" y="3182042"/>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②</a:t>
            </a:r>
          </a:p>
        </p:txBody>
      </p:sp>
      <p:sp>
        <p:nvSpPr>
          <p:cNvPr id="81" name="正方形/長方形 80"/>
          <p:cNvSpPr/>
          <p:nvPr/>
        </p:nvSpPr>
        <p:spPr>
          <a:xfrm>
            <a:off x="5195863" y="2324893"/>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・運用体制を相互に補完</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異常対応の迅速化、点検作業の効率化</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●仕事の質向上＋更なるコスト削減を提案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3618103" y="3108833"/>
            <a:ext cx="1555684" cy="430887"/>
          </a:xfrm>
          <a:prstGeom prst="rect">
            <a:avLst/>
          </a:prstGeom>
          <a:solidFill>
            <a:srgbClr val="FFFFFF">
              <a:alpha val="50196"/>
            </a:srgbClr>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0"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r>
              <a:rPr lang="ja-JP" altLang="en-US" sz="1400" b="1" kern="0"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のソリューションシェアードサービス</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2" name="テキスト ボックス 81"/>
          <p:cNvSpPr txBox="1"/>
          <p:nvPr/>
        </p:nvSpPr>
        <p:spPr>
          <a:xfrm>
            <a:off x="4775608" y="1567778"/>
            <a:ext cx="1739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000000"/>
                </a:solidFill>
                <a:latin typeface="BIZ UDPゴシック" panose="020B0400000000000000" pitchFamily="50" charset="-128"/>
                <a:ea typeface="BIZ UDPゴシック" panose="020B0400000000000000" pitchFamily="50" charset="-128"/>
              </a:rPr>
              <a:t>■ユーザ メリット</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3" name="正方形/長方形 82">
            <a:extLst>
              <a:ext uri="{FF2B5EF4-FFF2-40B4-BE49-F238E27FC236}">
                <a16:creationId xmlns:a16="http://schemas.microsoft.com/office/drawing/2014/main" id="{0C87EA33-8890-449F-B9B3-41AEE1716C39}"/>
              </a:ext>
            </a:extLst>
          </p:cNvPr>
          <p:cNvSpPr/>
          <p:nvPr/>
        </p:nvSpPr>
        <p:spPr>
          <a:xfrm>
            <a:off x="5633626" y="318910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ライフサイクルコストの</a:t>
            </a:r>
            <a:r>
              <a:rPr lang="ja-JP" altLang="en-US" sz="1600" dirty="0">
                <a:solidFill>
                  <a:srgbClr val="000000"/>
                </a:solidFill>
                <a:latin typeface="BIZ UDPゴシック" panose="020B0400000000000000" pitchFamily="50" charset="-128"/>
                <a:ea typeface="BIZ UDPゴシック" panose="020B0400000000000000" pitchFamily="50" charset="-128"/>
              </a:rPr>
              <a:t>削減</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4" name="正方形/長方形 83"/>
          <p:cNvSpPr/>
          <p:nvPr/>
        </p:nvSpPr>
        <p:spPr>
          <a:xfrm>
            <a:off x="5183162" y="3505516"/>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・培った専門技能で現場改善・管理最適化</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保全計画の最適化、省エネの加速</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en-US" altLang="ja-JP" sz="1400" b="1" dirty="0">
                <a:solidFill>
                  <a:srgbClr val="000000"/>
                </a:solidFill>
                <a:latin typeface="BIZ UDPゴシック" panose="020B0400000000000000" pitchFamily="50" charset="-128"/>
                <a:ea typeface="BIZ UDPゴシック" panose="020B0400000000000000" pitchFamily="50" charset="-128"/>
              </a:rPr>
              <a:t>DN</a:t>
            </a:r>
            <a:r>
              <a:rPr lang="ja-JP" altLang="en-US" sz="1400" b="1" dirty="0">
                <a:solidFill>
                  <a:srgbClr val="000000"/>
                </a:solidFill>
                <a:latin typeface="BIZ UDPゴシック" panose="020B0400000000000000" pitchFamily="50" charset="-128"/>
                <a:ea typeface="BIZ UDPゴシック" panose="020B0400000000000000" pitchFamily="50" charset="-128"/>
              </a:rPr>
              <a:t>の</a:t>
            </a:r>
            <a:r>
              <a:rPr lang="en-US" altLang="ja-JP" sz="1400" b="1" dirty="0">
                <a:solidFill>
                  <a:srgbClr val="000000"/>
                </a:solidFill>
                <a:latin typeface="BIZ UDPゴシック" panose="020B0400000000000000" pitchFamily="50" charset="-128"/>
                <a:ea typeface="BIZ UDPゴシック" panose="020B0400000000000000" pitchFamily="50" charset="-128"/>
              </a:rPr>
              <a:t>CD</a:t>
            </a:r>
            <a:r>
              <a:rPr lang="ja-JP" altLang="en-US" sz="1400" b="1" dirty="0">
                <a:solidFill>
                  <a:srgbClr val="000000"/>
                </a:solidFill>
                <a:latin typeface="BIZ UDPゴシック" panose="020B0400000000000000" pitchFamily="50" charset="-128"/>
                <a:ea typeface="BIZ UDPゴシック" panose="020B0400000000000000" pitchFamily="50" charset="-128"/>
              </a:rPr>
              <a:t>手法・省エネ改善を提案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5219961" y="4716932"/>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・建物の機能や美観・</a:t>
            </a: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CSR</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の向上</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⇒ニーズに応えるリニューアル、緑化促進</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en-US" altLang="ja-JP" sz="1400" b="1" dirty="0">
                <a:solidFill>
                  <a:srgbClr val="000000"/>
                </a:solidFill>
                <a:latin typeface="BIZ UDPゴシック" panose="020B0400000000000000" pitchFamily="50" charset="-128"/>
                <a:ea typeface="BIZ UDPゴシック" panose="020B0400000000000000" pitchFamily="50" charset="-128"/>
              </a:rPr>
              <a:t>DN</a:t>
            </a:r>
            <a:r>
              <a:rPr lang="ja-JP" altLang="en-US" sz="1400" b="1" dirty="0">
                <a:solidFill>
                  <a:srgbClr val="000000"/>
                </a:solidFill>
                <a:latin typeface="BIZ UDPゴシック" panose="020B0400000000000000" pitchFamily="50" charset="-128"/>
                <a:ea typeface="BIZ UDPゴシック" panose="020B0400000000000000" pitchFamily="50" charset="-128"/>
              </a:rPr>
              <a:t>の</a:t>
            </a:r>
            <a:r>
              <a:rPr lang="en-US" altLang="ja-JP" sz="1400" b="1" dirty="0">
                <a:solidFill>
                  <a:srgbClr val="000000"/>
                </a:solidFill>
                <a:latin typeface="BIZ UDPゴシック" panose="020B0400000000000000" pitchFamily="50" charset="-128"/>
                <a:ea typeface="BIZ UDPゴシック" panose="020B0400000000000000" pitchFamily="50" charset="-128"/>
              </a:rPr>
              <a:t>CD</a:t>
            </a:r>
            <a:r>
              <a:rPr lang="ja-JP" altLang="en-US" sz="1400" b="1" dirty="0">
                <a:solidFill>
                  <a:srgbClr val="000000"/>
                </a:solidFill>
                <a:latin typeface="BIZ UDPゴシック" panose="020B0400000000000000" pitchFamily="50" charset="-128"/>
                <a:ea typeface="BIZ UDPゴシック" panose="020B0400000000000000" pitchFamily="50" charset="-128"/>
              </a:rPr>
              <a:t>手法・緑化を提案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7" name="正方形/長方形 36">
            <a:extLst>
              <a:ext uri="{FF2B5EF4-FFF2-40B4-BE49-F238E27FC236}">
                <a16:creationId xmlns:a16="http://schemas.microsoft.com/office/drawing/2014/main" id="{32809E8B-7D41-4F64-836B-A6D3A20CDF0C}"/>
              </a:ext>
            </a:extLst>
          </p:cNvPr>
          <p:cNvSpPr/>
          <p:nvPr/>
        </p:nvSpPr>
        <p:spPr>
          <a:xfrm>
            <a:off x="5313823" y="3085812"/>
            <a:ext cx="313643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左図の費用と紐付</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04919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94231" y="1836577"/>
            <a:ext cx="406790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６、オープンネットワークシステム</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5154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効率的な施設運営を可能に → 動く中央監視</a:t>
            </a:r>
            <a:r>
              <a:rPr lang="ja-JP" altLang="en-US" sz="1600" b="1" dirty="0">
                <a:solidFill>
                  <a:srgbClr val="000000"/>
                </a:solidFill>
                <a:latin typeface="BIZ UDPゴシック" panose="020B0400000000000000" pitchFamily="50" charset="-128"/>
                <a:ea typeface="BIZ UDPゴシック" panose="020B0400000000000000" pitchFamily="50" charset="-128"/>
              </a:rPr>
              <a:t>室</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モバイル監視・制御</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により全設備を見える化</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61027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 施設業務の効率化 ＋ インテリジェント化 ⇒ </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工場の価値向上</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866" y="1134081"/>
            <a:ext cx="7759700" cy="6864350"/>
          </a:xfrm>
          <a:prstGeom prst="rect">
            <a:avLst/>
          </a:prstGeom>
        </p:spPr>
      </p:pic>
      <p:sp>
        <p:nvSpPr>
          <p:cNvPr id="17" name="正方形/長方形 16"/>
          <p:cNvSpPr/>
          <p:nvPr/>
        </p:nvSpPr>
        <p:spPr>
          <a:xfrm>
            <a:off x="674727" y="7104855"/>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a:ea typeface="Meiryo UI"/>
                <a:cs typeface="+mn-cs"/>
              </a:rPr>
              <a:t>管理運営コスト削減と省エネに貢献</a:t>
            </a:r>
          </a:p>
        </p:txBody>
      </p:sp>
      <p:pic>
        <p:nvPicPr>
          <p:cNvPr id="22" name="図 21"/>
          <p:cNvPicPr>
            <a:picLocks noChangeAspect="1"/>
          </p:cNvPicPr>
          <p:nvPr/>
        </p:nvPicPr>
        <p:blipFill>
          <a:blip r:embed="rId3"/>
          <a:stretch>
            <a:fillRect/>
          </a:stretch>
        </p:blipFill>
        <p:spPr>
          <a:xfrm>
            <a:off x="-6505575" y="7605356"/>
            <a:ext cx="13011150" cy="7315200"/>
          </a:xfrm>
          <a:prstGeom prst="rect">
            <a:avLst/>
          </a:prstGeom>
        </p:spPr>
      </p:pic>
      <p:sp>
        <p:nvSpPr>
          <p:cNvPr id="76" name="テキスト ボックス 75"/>
          <p:cNvSpPr txBox="1"/>
          <p:nvPr/>
        </p:nvSpPr>
        <p:spPr>
          <a:xfrm>
            <a:off x="258967" y="1504357"/>
            <a:ext cx="3488574" cy="307777"/>
          </a:xfrm>
          <a:prstGeom prst="rect">
            <a:avLst/>
          </a:prstGeom>
          <a:noFill/>
        </p:spPr>
        <p:txBody>
          <a:bodyPr wrap="square" rtlCol="0">
            <a:spAutoFit/>
          </a:bodyPr>
          <a:lstStyle/>
          <a:p>
            <a:pPr lvl="0"/>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異なるメーカーの設備も一元管理可能</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p:cNvSpPr txBox="1"/>
          <p:nvPr/>
        </p:nvSpPr>
        <p:spPr>
          <a:xfrm>
            <a:off x="4564104" y="1490569"/>
            <a:ext cx="3811912" cy="307777"/>
          </a:xfrm>
          <a:prstGeom prst="rect">
            <a:avLst/>
          </a:prstGeom>
          <a:noFill/>
        </p:spPr>
        <p:txBody>
          <a:bodyPr wrap="square" rtlCol="0">
            <a:spAutoFit/>
          </a:bodyPr>
          <a:lstStyle/>
          <a:p>
            <a:pPr lvl="0"/>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環境の「見える化」により省エネをサポート</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9" name="正方形/長方形 78">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正方形/長方形 85">
            <a:extLst>
              <a:ext uri="{FF2B5EF4-FFF2-40B4-BE49-F238E27FC236}">
                <a16:creationId xmlns:a16="http://schemas.microsoft.com/office/drawing/2014/main" id="{32809E8B-7D41-4F64-836B-A6D3A20CDF0C}"/>
              </a:ext>
            </a:extLst>
          </p:cNvPr>
          <p:cNvSpPr/>
          <p:nvPr/>
        </p:nvSpPr>
        <p:spPr>
          <a:xfrm>
            <a:off x="229758" y="1094156"/>
            <a:ext cx="8639484"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各種設備をネットワークで繋ぎ、リアルタイム一元管理 ⇒ 効率的な施設運用・省エネを実現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27" y="1948080"/>
            <a:ext cx="3290928" cy="3158198"/>
          </a:xfrm>
          <a:prstGeom prst="rect">
            <a:avLst/>
          </a:prstGeom>
        </p:spPr>
      </p:pic>
      <p:sp>
        <p:nvSpPr>
          <p:cNvPr id="4" name="正方形/長方形 3"/>
          <p:cNvSpPr/>
          <p:nvPr/>
        </p:nvSpPr>
        <p:spPr>
          <a:xfrm>
            <a:off x="454814" y="5042492"/>
            <a:ext cx="3729897" cy="523220"/>
          </a:xfrm>
          <a:prstGeom prst="rect">
            <a:avLst/>
          </a:prstGeom>
        </p:spPr>
        <p:txBody>
          <a:bodyPr wrap="square">
            <a:spAutoFit/>
          </a:bodyPr>
          <a:lstStyle/>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各設備を見える化しリアルタイムで一元管理</a:t>
            </a:r>
          </a:p>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施設管理業務の大幅な効率化を実現</a:t>
            </a:r>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131" y="2233701"/>
            <a:ext cx="3777521" cy="1897885"/>
          </a:xfrm>
          <a:prstGeom prst="rect">
            <a:avLst/>
          </a:prstGeom>
        </p:spPr>
      </p:pic>
      <p:sp>
        <p:nvSpPr>
          <p:cNvPr id="45" name="正方形/長方形 44"/>
          <p:cNvSpPr/>
          <p:nvPr/>
        </p:nvSpPr>
        <p:spPr>
          <a:xfrm>
            <a:off x="4632429" y="1822871"/>
            <a:ext cx="420492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2" name="正方形/長方形 11"/>
          <p:cNvSpPr/>
          <p:nvPr/>
        </p:nvSpPr>
        <p:spPr>
          <a:xfrm>
            <a:off x="4743602" y="1913661"/>
            <a:ext cx="4063518" cy="307777"/>
          </a:xfrm>
          <a:prstGeom prst="rect">
            <a:avLst/>
          </a:prstGeom>
        </p:spPr>
        <p:txBody>
          <a:bodyPr wrap="squar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オペレーションの効率化により管理業務の省力化</a:t>
            </a:r>
          </a:p>
        </p:txBody>
      </p:sp>
      <p:sp>
        <p:nvSpPr>
          <p:cNvPr id="13" name="正方形/長方形 12"/>
          <p:cNvSpPr/>
          <p:nvPr/>
        </p:nvSpPr>
        <p:spPr>
          <a:xfrm>
            <a:off x="4742634" y="4202062"/>
            <a:ext cx="3050835" cy="307777"/>
          </a:xfrm>
          <a:prstGeom prst="rect">
            <a:avLst/>
          </a:prstGeom>
        </p:spPr>
        <p:txBody>
          <a:bodyPr wrap="non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リアルタイムで確認して改善ネタ出し</a:t>
            </a:r>
          </a:p>
        </p:txBody>
      </p:sp>
      <p:pic>
        <p:nvPicPr>
          <p:cNvPr id="14" name="図 13"/>
          <p:cNvPicPr>
            <a:picLocks noChangeAspect="1"/>
          </p:cNvPicPr>
          <p:nvPr/>
        </p:nvPicPr>
        <p:blipFill rotWithShape="1">
          <a:blip r:embed="rId6"/>
          <a:srcRect l="19091" t="28266" r="133" b="26910"/>
          <a:stretch/>
        </p:blipFill>
        <p:spPr>
          <a:xfrm>
            <a:off x="4742634" y="4491638"/>
            <a:ext cx="3179637" cy="992005"/>
          </a:xfrm>
          <a:prstGeom prst="rect">
            <a:avLst/>
          </a:prstGeom>
          <a:ln w="6350">
            <a:solidFill>
              <a:schemeClr val="tx1">
                <a:lumMod val="50000"/>
                <a:lumOff val="50000"/>
              </a:schemeClr>
            </a:solidFill>
          </a:ln>
        </p:spPr>
      </p:pic>
      <p:pic>
        <p:nvPicPr>
          <p:cNvPr id="15" name="図 14"/>
          <p:cNvPicPr>
            <a:picLocks noChangeAspect="1"/>
          </p:cNvPicPr>
          <p:nvPr/>
        </p:nvPicPr>
        <p:blipFill rotWithShape="1">
          <a:blip r:embed="rId7"/>
          <a:srcRect l="18960" t="26867" r="27163" b="19835"/>
          <a:stretch/>
        </p:blipFill>
        <p:spPr>
          <a:xfrm>
            <a:off x="7093188" y="4561375"/>
            <a:ext cx="1658166" cy="922268"/>
          </a:xfrm>
          <a:prstGeom prst="rect">
            <a:avLst/>
          </a:prstGeom>
          <a:ln w="6350">
            <a:solidFill>
              <a:schemeClr val="tx1">
                <a:lumMod val="50000"/>
                <a:lumOff val="50000"/>
              </a:schemeClr>
            </a:solidFill>
          </a:ln>
        </p:spPr>
      </p:pic>
      <p:sp>
        <p:nvSpPr>
          <p:cNvPr id="23" name="正方形/長方形 22">
            <a:extLst>
              <a:ext uri="{FF2B5EF4-FFF2-40B4-BE49-F238E27FC236}">
                <a16:creationId xmlns:a16="http://schemas.microsoft.com/office/drawing/2014/main" id="{32809E8B-7D41-4F64-836B-A6D3A20CDF0C}"/>
              </a:ext>
            </a:extLst>
          </p:cNvPr>
          <p:cNvSpPr/>
          <p:nvPr/>
        </p:nvSpPr>
        <p:spPr>
          <a:xfrm>
            <a:off x="2777932" y="3234242"/>
            <a:ext cx="3136437" cy="565146"/>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省エネの</a:t>
            </a: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活動と紐付</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93732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332508" y="898202"/>
            <a:ext cx="8113223"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既存</a:t>
            </a:r>
            <a:endParaRPr lang="en-US" altLang="ja-JP"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・ＥＭＳシステム導入</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・広美　</a:t>
            </a:r>
            <a:r>
              <a:rPr lang="en-US" altLang="ja-JP" kern="0" dirty="0">
                <a:solidFill>
                  <a:prstClr val="black"/>
                </a:solidFill>
                <a:latin typeface="BIZ UDPゴシック" panose="020B0400000000000000" pitchFamily="50" charset="-128"/>
                <a:ea typeface="BIZ UDPゴシック" panose="020B0400000000000000" pitchFamily="50" charset="-128"/>
              </a:rPr>
              <a:t>15kW x 1 </a:t>
            </a:r>
            <a:r>
              <a:rPr lang="ja-JP" altLang="en-US" kern="0" dirty="0">
                <a:solidFill>
                  <a:prstClr val="black"/>
                </a:solidFill>
                <a:latin typeface="BIZ UDPゴシック" panose="020B0400000000000000" pitchFamily="50" charset="-128"/>
                <a:ea typeface="BIZ UDPゴシック" panose="020B0400000000000000" pitchFamily="50" charset="-128"/>
              </a:rPr>
              <a:t>空圧機稼働率悪い</a:t>
            </a:r>
            <a:r>
              <a:rPr lang="en-US" altLang="ja-JP"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a:solidFill>
                  <a:prstClr val="black"/>
                </a:solidFill>
                <a:latin typeface="BIZ UDPゴシック" panose="020B0400000000000000" pitchFamily="50" charset="-128"/>
                <a:ea typeface="BIZ UDPゴシック" panose="020B0400000000000000" pitchFamily="50" charset="-128"/>
              </a:rPr>
              <a:t>　　　</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75kW x 4 </a:t>
            </a:r>
            <a:r>
              <a:rPr lang="ja-JP" altLang="en-US" kern="0" dirty="0">
                <a:solidFill>
                  <a:prstClr val="black"/>
                </a:solidFill>
                <a:latin typeface="BIZ UDPゴシック" panose="020B0400000000000000" pitchFamily="50" charset="-128"/>
                <a:ea typeface="BIZ UDPゴシック" panose="020B0400000000000000" pitchFamily="50" charset="-128"/>
              </a:rPr>
              <a:t>台に供給配管接続　＜－保全部定期整備</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a:solidFill>
                  <a:prstClr val="black"/>
                </a:solidFill>
                <a:latin typeface="BIZ UDPゴシック" panose="020B0400000000000000" pitchFamily="50" charset="-128"/>
                <a:ea typeface="BIZ UDPゴシック" panose="020B0400000000000000" pitchFamily="50" charset="-128"/>
              </a:rPr>
              <a:t>C</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15kW x 1</a:t>
            </a: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・上郷　第一 ３７ｋ</a:t>
            </a:r>
            <a:r>
              <a:rPr lang="en-US" altLang="ja-JP" kern="0" dirty="0">
                <a:solidFill>
                  <a:prstClr val="black"/>
                </a:solidFill>
                <a:latin typeface="BIZ UDPゴシック" panose="020B0400000000000000" pitchFamily="50" charset="-128"/>
                <a:ea typeface="BIZ UDPゴシック" panose="020B0400000000000000" pitchFamily="50" charset="-128"/>
              </a:rPr>
              <a:t>W</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x</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6</a:t>
            </a: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　　　　第ニ工場</a:t>
            </a:r>
            <a:r>
              <a:rPr lang="en-US" altLang="ja-JP" kern="0" dirty="0">
                <a:solidFill>
                  <a:prstClr val="black"/>
                </a:solidFill>
                <a:latin typeface="BIZ UDPゴシック" panose="020B0400000000000000" pitchFamily="50" charset="-128"/>
                <a:ea typeface="BIZ UDPゴシック" panose="020B0400000000000000" pitchFamily="50" charset="-128"/>
              </a:rPr>
              <a:t>37kW x 3</a:t>
            </a:r>
            <a:r>
              <a:rPr lang="ja-JP" altLang="en-US" kern="0" dirty="0">
                <a:solidFill>
                  <a:prstClr val="black"/>
                </a:solidFill>
                <a:latin typeface="BIZ UDPゴシック" panose="020B0400000000000000" pitchFamily="50" charset="-128"/>
                <a:ea typeface="BIZ UDPゴシック" panose="020B0400000000000000" pitchFamily="50" charset="-128"/>
              </a:rPr>
              <a:t>台</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・鳳来と特機工場は不明</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新たな提案</a:t>
            </a:r>
            <a:endParaRPr lang="ja-JP" altLang="en-US" kern="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845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２、ソリューション事例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診断・改善対策までトータルで支援</a:t>
            </a: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➢生産施設</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専門スキルを手の内化し、内製で実施</a:t>
            </a: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デンソーで培った「技術力・現場力・カイゼン力」を活かし</a:t>
            </a:r>
            <a:endParaRPr kumimoji="0" lang="en-US" altLang="ja-JP"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日常・定期点検、劣化診断、改修・修繕</a:t>
            </a: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負荷に見合ったモータの最適制御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のサービスを提案</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年連続日本緑化ｾﾝﾀｰ会長賞受賞に貢献</a:t>
            </a: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DNG</a:t>
            </a:r>
            <a:r>
              <a:rPr lang="ja-JP" altLang="en-US" sz="1200" kern="0" dirty="0">
                <a:latin typeface="BIZ UDPゴシック" panose="020B0400000000000000" pitchFamily="50" charset="-128"/>
                <a:ea typeface="BIZ UDPゴシック" panose="020B0400000000000000" pitchFamily="50" charset="-128"/>
              </a:rPr>
              <a:t>会社説明資料転載</a:t>
            </a:r>
          </a:p>
        </p:txBody>
      </p:sp>
    </p:spTree>
    <p:extLst>
      <p:ext uri="{BB962C8B-B14F-4D97-AF65-F5344CB8AC3E}">
        <p14:creationId xmlns:p14="http://schemas.microsoft.com/office/powerpoint/2010/main" val="3754598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管理体制</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広美　</a:t>
            </a:r>
            <a:r>
              <a:rPr kumimoji="1" lang="en-US" altLang="ja-JP" sz="25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EMS</a:t>
            </a:r>
          </a:p>
          <a:p>
            <a:pPr lvl="0"/>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a:solidFill>
                  <a:srgbClr val="FF0000"/>
                </a:solidFill>
                <a:latin typeface="BIZ UDPゴシック" panose="020B0400000000000000" pitchFamily="50" charset="-128"/>
                <a:ea typeface="BIZ UDPゴシック" panose="020B0400000000000000" pitchFamily="50" charset="-128"/>
              </a:rPr>
              <a:t>上郷　第一　</a:t>
            </a:r>
            <a:r>
              <a:rPr lang="en-US" altLang="ja-JP" kern="0" dirty="0">
                <a:solidFill>
                  <a:srgbClr val="FF0000"/>
                </a:solidFill>
                <a:latin typeface="BIZ UDPゴシック" panose="020B0400000000000000" pitchFamily="50" charset="-128"/>
                <a:ea typeface="BIZ UDPゴシック" panose="020B0400000000000000" pitchFamily="50" charset="-128"/>
              </a:rPr>
              <a:t>EMS</a:t>
            </a:r>
            <a:r>
              <a:rPr lang="ja-JP" altLang="en-US" kern="0" dirty="0" err="1">
                <a:solidFill>
                  <a:prstClr val="black"/>
                </a:solidFill>
                <a:latin typeface="BIZ UDPゴシック" panose="020B0400000000000000" pitchFamily="50" charset="-128"/>
                <a:ea typeface="BIZ UDPゴシック" panose="020B0400000000000000" pitchFamily="50" charset="-128"/>
              </a:rPr>
              <a:t>、</a:t>
            </a:r>
            <a:r>
              <a:rPr lang="ja-JP" altLang="en-US" kern="0" dirty="0">
                <a:solidFill>
                  <a:prstClr val="black"/>
                </a:solidFill>
                <a:latin typeface="BIZ UDPゴシック" panose="020B0400000000000000" pitchFamily="50" charset="-128"/>
                <a:ea typeface="BIZ UDPゴシック" panose="020B0400000000000000" pitchFamily="50" charset="-128"/>
              </a:rPr>
              <a:t>第二</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a:solidFill>
                  <a:prstClr val="black"/>
                </a:solidFill>
                <a:latin typeface="BIZ UDPゴシック" panose="020B0400000000000000" pitchFamily="50" charset="-128"/>
                <a:ea typeface="BIZ UDPゴシック" panose="020B0400000000000000" pitchFamily="50" charset="-128"/>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・鳳来</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・特機</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調査項目</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・体制　</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人／工場</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進め方</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①</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省エネ無償診断</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運用管理</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7</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月</a:t>
            </a:r>
            <a:endParaRPr lang="en-US" altLang="ja-JP" kern="0" noProof="0" dirty="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②設備情報取得　</a:t>
            </a:r>
            <a:r>
              <a:rPr lang="en-US" altLang="ja-JP" kern="0" dirty="0">
                <a:solidFill>
                  <a:prstClr val="black"/>
                </a:solidFill>
                <a:latin typeface="BIZ UDPゴシック" panose="020B0400000000000000" pitchFamily="50" charset="-128"/>
                <a:ea typeface="BIZ UDPゴシック" panose="020B0400000000000000" pitchFamily="50" charset="-128"/>
              </a:rPr>
              <a:t>8</a:t>
            </a:r>
            <a:r>
              <a:rPr lang="ja-JP" altLang="en-US" kern="0" dirty="0">
                <a:solidFill>
                  <a:prstClr val="black"/>
                </a:solidFill>
                <a:latin typeface="BIZ UDPゴシック" panose="020B0400000000000000" pitchFamily="50" charset="-128"/>
                <a:ea typeface="BIZ UDPゴシック" panose="020B0400000000000000" pitchFamily="50" charset="-128"/>
              </a:rPr>
              <a:t>月</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③修繕費</a:t>
            </a:r>
            <a:r>
              <a:rPr lang="en-US" altLang="ja-JP" kern="0" dirty="0">
                <a:solidFill>
                  <a:prstClr val="black"/>
                </a:solidFill>
                <a:latin typeface="BIZ UDPゴシック" panose="020B0400000000000000" pitchFamily="50" charset="-128"/>
                <a:ea typeface="BIZ UDPゴシック" panose="020B0400000000000000" pitchFamily="50" charset="-128"/>
              </a:rPr>
              <a:t>CD</a:t>
            </a:r>
            <a:r>
              <a:rPr lang="ja-JP" altLang="en-US" kern="0" dirty="0">
                <a:solidFill>
                  <a:prstClr val="black"/>
                </a:solidFill>
                <a:latin typeface="BIZ UDPゴシック" panose="020B0400000000000000" pitchFamily="50" charset="-128"/>
                <a:ea typeface="BIZ UDPゴシック" panose="020B0400000000000000" pitchFamily="50" charset="-128"/>
              </a:rPr>
              <a:t>全体提案　</a:t>
            </a:r>
            <a:r>
              <a:rPr lang="en-US" altLang="ja-JP" kern="0" dirty="0">
                <a:solidFill>
                  <a:prstClr val="black"/>
                </a:solidFill>
                <a:latin typeface="BIZ UDPゴシック" panose="020B0400000000000000" pitchFamily="50" charset="-128"/>
                <a:ea typeface="BIZ UDPゴシック" panose="020B0400000000000000" pitchFamily="50" charset="-128"/>
              </a:rPr>
              <a:t>9</a:t>
            </a:r>
            <a:r>
              <a:rPr lang="ja-JP" altLang="en-US" kern="0" dirty="0">
                <a:solidFill>
                  <a:prstClr val="black"/>
                </a:solidFill>
                <a:latin typeface="BIZ UDPゴシック" panose="020B0400000000000000" pitchFamily="50" charset="-128"/>
                <a:ea typeface="BIZ UDPゴシック" panose="020B0400000000000000" pitchFamily="50" charset="-128"/>
              </a:rPr>
              <a:t>月</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2210024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準備</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・省エネ関連資料　　　　　　　　　澤田</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・メニュー一覧チェックリスト　　全員</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・調査後に</a:t>
            </a:r>
            <a:r>
              <a:rPr kumimoji="1" lang="en-US" altLang="ja-JP" sz="2500" b="1" i="0" u="none" strike="noStrike" kern="0" cap="none" spc="0" normalizeH="0" baseline="0" noProof="0" dirty="0" err="1">
                <a:ln>
                  <a:noFill/>
                </a:ln>
                <a:solidFill>
                  <a:prstClr val="black"/>
                </a:solidFill>
                <a:effectLst/>
                <a:uLnTx/>
                <a:uFillTx/>
                <a:latin typeface="BIZ UDPゴシック" panose="020B0400000000000000" pitchFamily="50" charset="-128"/>
                <a:ea typeface="BIZ UDPゴシック" panose="020B0400000000000000" pitchFamily="50" charset="-128"/>
                <a:cs typeface="+mj-cs"/>
              </a:rPr>
              <a:t>FaaS</a:t>
            </a:r>
            <a:r>
              <a:rPr lang="ja-JP" altLang="en-US" kern="0" dirty="0">
                <a:solidFill>
                  <a:prstClr val="black"/>
                </a:solidFill>
                <a:latin typeface="BIZ UDPゴシック" panose="020B0400000000000000" pitchFamily="50" charset="-128"/>
                <a:ea typeface="BIZ UDPゴシック" panose="020B0400000000000000" pitchFamily="50" charset="-128"/>
              </a:rPr>
              <a:t>モデルの検討　野々村</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3592368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大信精機</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3"/>
          <a:stretch>
            <a:fillRect/>
          </a:stretch>
        </p:blipFill>
        <p:spPr>
          <a:xfrm>
            <a:off x="696799" y="663885"/>
            <a:ext cx="4958033" cy="5613400"/>
          </a:xfrm>
          <a:prstGeom prst="rect">
            <a:avLst/>
          </a:prstGeom>
        </p:spPr>
      </p:pic>
    </p:spTree>
    <p:extLst>
      <p:ext uri="{BB962C8B-B14F-4D97-AF65-F5344CB8AC3E}">
        <p14:creationId xmlns:p14="http://schemas.microsoft.com/office/powerpoint/2010/main" val="475753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DN</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北九州</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751684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9512" y="302925"/>
            <a:ext cx="8856984" cy="6498496"/>
          </a:xfrm>
          <a:prstGeom prst="rect">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a:lnSpc>
                <a:spcPts val="2500"/>
              </a:lnSpc>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pPr>
            <a:endParaRPr lang="en-US" altLang="ja-JP"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179512" y="354241"/>
            <a:ext cx="8064896" cy="1131079"/>
          </a:xfrm>
          <a:prstGeom prst="rect">
            <a:avLst/>
          </a:prstGeom>
          <a:noFill/>
        </p:spPr>
        <p:txBody>
          <a:bodyPr wrap="square" rtlCol="0">
            <a:spAutoFit/>
          </a:bodyPr>
          <a:lstStyle/>
          <a:p>
            <a:pPr>
              <a:lnSpc>
                <a:spcPts val="2300"/>
              </a:lnSpc>
              <a:spcBef>
                <a:spcPts val="600"/>
              </a:spcBef>
            </a:pPr>
            <a:r>
              <a:rPr lang="ja-JP" altLang="en-US"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保全計画の策定</a:t>
            </a:r>
            <a:endParaRPr lang="en-US" altLang="ja-JP"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表 1"/>
          <p:cNvGraphicFramePr>
            <a:graphicFrameLocks noGrp="1"/>
          </p:cNvGraphicFramePr>
          <p:nvPr/>
        </p:nvGraphicFramePr>
        <p:xfrm>
          <a:off x="477968" y="2981907"/>
          <a:ext cx="8270496" cy="3258580"/>
        </p:xfrm>
        <a:graphic>
          <a:graphicData uri="http://schemas.openxmlformats.org/drawingml/2006/table">
            <a:tbl>
              <a:tblPr firstRow="1" bandRow="1">
                <a:tableStyleId>{5C22544A-7EE6-4342-B048-85BDC9FD1C3A}</a:tableStyleId>
              </a:tblPr>
              <a:tblGrid>
                <a:gridCol w="716506">
                  <a:extLst>
                    <a:ext uri="{9D8B030D-6E8A-4147-A177-3AD203B41FA5}">
                      <a16:colId xmlns:a16="http://schemas.microsoft.com/office/drawing/2014/main" val="20000"/>
                    </a:ext>
                  </a:extLst>
                </a:gridCol>
                <a:gridCol w="1332821">
                  <a:extLst>
                    <a:ext uri="{9D8B030D-6E8A-4147-A177-3AD203B41FA5}">
                      <a16:colId xmlns:a16="http://schemas.microsoft.com/office/drawing/2014/main" val="20001"/>
                    </a:ext>
                  </a:extLst>
                </a:gridCol>
                <a:gridCol w="3805892">
                  <a:extLst>
                    <a:ext uri="{9D8B030D-6E8A-4147-A177-3AD203B41FA5}">
                      <a16:colId xmlns:a16="http://schemas.microsoft.com/office/drawing/2014/main" val="20002"/>
                    </a:ext>
                  </a:extLst>
                </a:gridCol>
                <a:gridCol w="1097853">
                  <a:extLst>
                    <a:ext uri="{9D8B030D-6E8A-4147-A177-3AD203B41FA5}">
                      <a16:colId xmlns:a16="http://schemas.microsoft.com/office/drawing/2014/main" val="20003"/>
                    </a:ext>
                  </a:extLst>
                </a:gridCol>
                <a:gridCol w="1317424">
                  <a:extLst>
                    <a:ext uri="{9D8B030D-6E8A-4147-A177-3AD203B41FA5}">
                      <a16:colId xmlns:a16="http://schemas.microsoft.com/office/drawing/2014/main" val="20004"/>
                    </a:ext>
                  </a:extLst>
                </a:gridCol>
              </a:tblGrid>
              <a:tr h="191858">
                <a:tc>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大分類</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実施内容</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工数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担当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0784">
                <a:tc rowSpan="4">
                  <a:txBody>
                    <a:bodyPr/>
                    <a:lstStyle/>
                    <a:p>
                      <a:pPr algn="ctr"/>
                      <a:r>
                        <a:rPr kumimoji="1" lang="ja-JP" altLang="en-US" sz="1200" dirty="0"/>
                        <a:t>Ｐ</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a:t>保全計画</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9B8"/>
                    </a:solidFill>
                  </a:tcPr>
                </a:tc>
                <a:tc>
                  <a:txBody>
                    <a:bodyPr/>
                    <a:lstStyle/>
                    <a:p>
                      <a:r>
                        <a:rPr kumimoji="1" lang="ja-JP" altLang="en-US" sz="1200" dirty="0"/>
                        <a:t>予防・事後保全 層別</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50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a:t>ＦＳ保全部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168776">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機器リスト整備　</a:t>
                      </a:r>
                      <a:r>
                        <a:rPr kumimoji="1" lang="ja-JP" altLang="en-US" sz="1050" dirty="0"/>
                        <a:t>（設置年・型式・能力・メーカ等）</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220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r h="0">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保全周期・仕様策定</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100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285253">
                <a:tc vMerge="1">
                  <a:txBody>
                    <a:bodyPr/>
                    <a:lstStyle/>
                    <a:p>
                      <a:pPr algn="ctr"/>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gridSpan="4">
                  <a:txBody>
                    <a:bodyPr/>
                    <a:lstStyle/>
                    <a:p>
                      <a:pPr algn="ctr"/>
                      <a:r>
                        <a:rPr kumimoji="1" lang="en-US" altLang="ja-JP" sz="1050" dirty="0"/>
                        <a:t>※</a:t>
                      </a:r>
                      <a:r>
                        <a:rPr kumimoji="1" lang="ja-JP" altLang="en-US" sz="1050" dirty="0"/>
                        <a:t>中長期支援は別途検討</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71048">
                <a:tc rowSpan="2">
                  <a:txBody>
                    <a:bodyPr/>
                    <a:lstStyle/>
                    <a:p>
                      <a:pPr algn="ctr"/>
                      <a:r>
                        <a:rPr kumimoji="1" lang="ja-JP" altLang="en-US" sz="1200" dirty="0"/>
                        <a:t>Ｄ</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ja-JP" altLang="en-US" sz="1200" dirty="0"/>
                        <a:t>保全実施</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r>
                        <a:rPr kumimoji="1" lang="ja-JP" altLang="en-US" sz="1200" dirty="0"/>
                        <a:t>発注</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100" dirty="0"/>
                        <a:t>※</a:t>
                      </a:r>
                      <a:r>
                        <a:rPr kumimoji="1" lang="ja-JP" altLang="en-US" sz="1100" dirty="0"/>
                        <a:t>一部補佐</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rowSpan="2">
                  <a:txBody>
                    <a:bodyPr/>
                    <a:lstStyle/>
                    <a:p>
                      <a:pPr algn="ctr"/>
                      <a:r>
                        <a:rPr kumimoji="1" lang="ja-JP" altLang="en-US" sz="1200" dirty="0"/>
                        <a:t>大信精機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48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200" dirty="0"/>
                        <a:t>作業・工事管理</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ctr"/>
                      <a:r>
                        <a:rPr kumimoji="1" lang="ja-JP" altLang="en-US" sz="1200" dirty="0"/>
                        <a:t>Ｃ</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r>
                        <a:rPr kumimoji="1" lang="ja-JP" altLang="en-US" sz="1200" dirty="0"/>
                        <a:t>結果の確認・検査・検収　</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ＦＳ・大信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8032">
                <a:tc rowSpan="3">
                  <a:txBody>
                    <a:bodyPr/>
                    <a:lstStyle/>
                    <a:p>
                      <a:pPr algn="ctr"/>
                      <a:r>
                        <a:rPr kumimoji="1" lang="ja-JP" altLang="en-US" sz="1200" dirty="0"/>
                        <a:t>Ａ</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rowSpan="2">
                  <a:txBody>
                    <a:bodyPr/>
                    <a:lstStyle/>
                    <a:p>
                      <a:pPr algn="ctr"/>
                      <a:r>
                        <a:rPr kumimoji="1" lang="ja-JP" altLang="en-US" sz="1200" dirty="0"/>
                        <a:t>更新計画</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200" dirty="0"/>
                        <a:t>計画・事後更新</a:t>
                      </a:r>
                      <a:r>
                        <a:rPr kumimoji="1" lang="ja-JP" altLang="en-US" sz="1200" baseline="0" dirty="0"/>
                        <a:t>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48560">
                <a:tc vMerge="1">
                  <a:txBody>
                    <a:bodyPr/>
                    <a:lstStyle/>
                    <a:p>
                      <a:endParaRPr kumimoji="1" lang="ja-JP" altLang="en-US"/>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基準・優先順位付け</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9"/>
                  </a:ext>
                </a:extLst>
              </a:tr>
              <a:tr h="319295">
                <a:tc vMerge="1">
                  <a:txBody>
                    <a:bodyPr/>
                    <a:lstStyle/>
                    <a:p>
                      <a:endParaRPr kumimoji="1" lang="ja-JP" altLang="en-US" dirty="0"/>
                    </a:p>
                  </a:txBody>
                  <a:tcPr/>
                </a:tc>
                <a:tc>
                  <a:txBody>
                    <a:bodyPr/>
                    <a:lstStyle/>
                    <a:p>
                      <a:pPr algn="ctr"/>
                      <a:r>
                        <a:rPr kumimoji="1" lang="ja-JP" altLang="en-US" sz="1200" dirty="0"/>
                        <a:t>予算申請</a:t>
                      </a:r>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適正な予算枠の設定  </a:t>
                      </a:r>
                      <a:r>
                        <a:rPr kumimoji="1" lang="ja-JP" altLang="en-US" sz="1050" dirty="0"/>
                        <a:t>（劣化修繕費・事後費</a:t>
                      </a:r>
                      <a:r>
                        <a:rPr kumimoji="1" lang="ja-JP" altLang="en-US" sz="1050" baseline="0" dirty="0"/>
                        <a:t> </a:t>
                      </a:r>
                      <a:r>
                        <a:rPr kumimoji="1" lang="ja-JP" altLang="en-US" sz="1050" dirty="0"/>
                        <a:t>等）</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0"/>
                  </a:ext>
                </a:extLst>
              </a:tr>
            </a:tbl>
          </a:graphicData>
        </a:graphic>
      </p:graphicFrame>
      <p:sp>
        <p:nvSpPr>
          <p:cNvPr id="3" name="テキスト ボックス 2"/>
          <p:cNvSpPr txBox="1"/>
          <p:nvPr/>
        </p:nvSpPr>
        <p:spPr>
          <a:xfrm>
            <a:off x="1061002" y="6312495"/>
            <a:ext cx="7471438" cy="400110"/>
          </a:xfrm>
          <a:prstGeom prst="rect">
            <a:avLst/>
          </a:prstGeom>
          <a:noFill/>
        </p:spPr>
        <p:txBody>
          <a:bodyPr wrap="square" rtlCol="0">
            <a:spAutoFit/>
          </a:bodyPr>
          <a:lstStyle/>
          <a:p>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期間：</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1</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ヶ月　　予定工数：</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370</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Ｈ（移動含む）　　概算：</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2,405</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千円</a:t>
            </a:r>
            <a:r>
              <a:rPr lang="ja-JP" altLang="en-US" b="1" dirty="0">
                <a:solidFill>
                  <a:prstClr val="white"/>
                </a:solidFill>
                <a:latin typeface="Calibri"/>
                <a:ea typeface="ＭＳ Ｐゴシック" panose="020B0600070205080204" pitchFamily="50" charset="-128"/>
              </a:rPr>
              <a:t>　</a:t>
            </a:r>
          </a:p>
        </p:txBody>
      </p:sp>
      <p:sp>
        <p:nvSpPr>
          <p:cNvPr id="14" name="テキスト ボックス 13"/>
          <p:cNvSpPr txBox="1"/>
          <p:nvPr/>
        </p:nvSpPr>
        <p:spPr>
          <a:xfrm>
            <a:off x="3342056" y="2589565"/>
            <a:ext cx="2592288"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保全品質・保全費分析　⇒</a:t>
            </a:r>
          </a:p>
        </p:txBody>
      </p:sp>
      <p:sp>
        <p:nvSpPr>
          <p:cNvPr id="17" name="テキスト ボックス 16"/>
          <p:cNvSpPr txBox="1"/>
          <p:nvPr/>
        </p:nvSpPr>
        <p:spPr>
          <a:xfrm>
            <a:off x="528650" y="1017366"/>
            <a:ext cx="4109551" cy="307777"/>
          </a:xfrm>
          <a:prstGeom prst="rect">
            <a:avLst/>
          </a:prstGeom>
          <a:noFill/>
        </p:spPr>
        <p:txBody>
          <a:bodyPr wrap="square" rtlCol="0">
            <a:spAutoFit/>
          </a:bodyPr>
          <a:lstStyle/>
          <a:p>
            <a:r>
              <a:rPr lang="ja-JP" altLang="en-US" sz="14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目的：落ちのない計画保全 及び 保全見える化</a:t>
            </a:r>
          </a:p>
        </p:txBody>
      </p:sp>
      <p:sp>
        <p:nvSpPr>
          <p:cNvPr id="6" name="テキスト ボックス 5"/>
          <p:cNvSpPr txBox="1"/>
          <p:nvPr/>
        </p:nvSpPr>
        <p:spPr>
          <a:xfrm>
            <a:off x="526375" y="735017"/>
            <a:ext cx="6016077"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設備・空調・排水・電気</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建築・緑化は除く</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保全計画を立案する</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519055" y="1529146"/>
            <a:ext cx="1144277"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 name="テキスト ボックス 3"/>
          <p:cNvSpPr txBox="1"/>
          <p:nvPr/>
        </p:nvSpPr>
        <p:spPr>
          <a:xfrm>
            <a:off x="763149" y="1350928"/>
            <a:ext cx="666734" cy="307777"/>
          </a:xfrm>
          <a:prstGeom prst="rect">
            <a:avLst/>
          </a:prstGeom>
          <a:solidFill>
            <a:srgbClr val="E6B9B8"/>
          </a:solidFill>
        </p:spPr>
        <p:txBody>
          <a:bodyPr wrap="square" rtlCol="0">
            <a:spAutoFit/>
          </a:bodyPr>
          <a:lstStyle/>
          <a:p>
            <a:pPr algn="ctr"/>
            <a:r>
              <a:rPr lang="ja-JP" altLang="en-US" sz="1400" b="1" dirty="0">
                <a:solidFill>
                  <a:prstClr val="black"/>
                </a:solidFill>
                <a:latin typeface="Calibri"/>
                <a:ea typeface="ＭＳ Ｐゴシック" panose="020B0600070205080204" pitchFamily="50" charset="-128"/>
              </a:rPr>
              <a:t>方針</a:t>
            </a:r>
          </a:p>
        </p:txBody>
      </p:sp>
      <p:sp>
        <p:nvSpPr>
          <p:cNvPr id="23" name="角丸四角形 22"/>
          <p:cNvSpPr/>
          <p:nvPr/>
        </p:nvSpPr>
        <p:spPr>
          <a:xfrm>
            <a:off x="2077955" y="1529146"/>
            <a:ext cx="1488312"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4" name="角丸四角形 23"/>
          <p:cNvSpPr/>
          <p:nvPr/>
        </p:nvSpPr>
        <p:spPr>
          <a:xfrm>
            <a:off x="3850948" y="1549890"/>
            <a:ext cx="1344296" cy="76419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5" name="角丸四角形 24"/>
          <p:cNvSpPr/>
          <p:nvPr/>
        </p:nvSpPr>
        <p:spPr>
          <a:xfrm>
            <a:off x="5606348" y="1554926"/>
            <a:ext cx="1224135" cy="759160"/>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6" name="角丸四角形 25"/>
          <p:cNvSpPr/>
          <p:nvPr/>
        </p:nvSpPr>
        <p:spPr>
          <a:xfrm>
            <a:off x="7142371" y="1532157"/>
            <a:ext cx="1344296" cy="75393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8426" y="1359530"/>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保全計画</a:t>
            </a:r>
          </a:p>
        </p:txBody>
      </p:sp>
      <p:sp>
        <p:nvSpPr>
          <p:cNvPr id="13" name="テキスト ボックス 12"/>
          <p:cNvSpPr txBox="1"/>
          <p:nvPr/>
        </p:nvSpPr>
        <p:spPr>
          <a:xfrm>
            <a:off x="5709058" y="1378214"/>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保全履歴</a:t>
            </a:r>
          </a:p>
        </p:txBody>
      </p:sp>
      <p:sp>
        <p:nvSpPr>
          <p:cNvPr id="15" name="テキスト ボックス 14"/>
          <p:cNvSpPr txBox="1"/>
          <p:nvPr/>
        </p:nvSpPr>
        <p:spPr>
          <a:xfrm>
            <a:off x="7363114" y="1378269"/>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更新計画</a:t>
            </a:r>
          </a:p>
        </p:txBody>
      </p:sp>
      <p:sp>
        <p:nvSpPr>
          <p:cNvPr id="22" name="テキスト ボックス 21"/>
          <p:cNvSpPr txBox="1"/>
          <p:nvPr/>
        </p:nvSpPr>
        <p:spPr>
          <a:xfrm>
            <a:off x="4015481" y="1372955"/>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保全実施</a:t>
            </a:r>
          </a:p>
        </p:txBody>
      </p:sp>
      <p:sp>
        <p:nvSpPr>
          <p:cNvPr id="27" name="テキスト ボックス 26"/>
          <p:cNvSpPr txBox="1"/>
          <p:nvPr/>
        </p:nvSpPr>
        <p:spPr>
          <a:xfrm>
            <a:off x="685295"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戦略</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手の内化</a:t>
            </a:r>
          </a:p>
          <a:p>
            <a:r>
              <a:rPr lang="en-US" altLang="ja-JP" sz="1200" dirty="0">
                <a:solidFill>
                  <a:prstClr val="black"/>
                </a:solidFill>
                <a:latin typeface="ＭＳ Ｐゴシック" panose="020B0600070205080204" pitchFamily="50" charset="-128"/>
                <a:ea typeface="ＭＳ Ｐゴシック" panose="020B0600070205080204" pitchFamily="50" charset="-128"/>
              </a:rPr>
              <a:t>CBM</a:t>
            </a:r>
          </a:p>
        </p:txBody>
      </p:sp>
      <p:sp>
        <p:nvSpPr>
          <p:cNvPr id="28" name="テキスト ボックス 27"/>
          <p:cNvSpPr txBox="1"/>
          <p:nvPr/>
        </p:nvSpPr>
        <p:spPr>
          <a:xfrm>
            <a:off x="2095804" y="1633496"/>
            <a:ext cx="1308371"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保全対象機器</a:t>
            </a:r>
            <a:r>
              <a:rPr lang="en-US" altLang="ja-JP" sz="1200" b="1" dirty="0">
                <a:solidFill>
                  <a:prstClr val="black"/>
                </a:solidFill>
                <a:latin typeface="ＭＳ Ｐゴシック" panose="020B0600070205080204" pitchFamily="50" charset="-128"/>
                <a:ea typeface="ＭＳ Ｐゴシック" panose="020B0600070205080204" pitchFamily="50" charset="-128"/>
              </a:rPr>
              <a:t>DB</a:t>
            </a:r>
            <a:endParaRPr lang="ja-JP" altLang="en-US" sz="1200" b="1" dirty="0">
              <a:solidFill>
                <a:prstClr val="black"/>
              </a:solidFill>
              <a:latin typeface="ＭＳ Ｐゴシック" panose="020B0600070205080204" pitchFamily="50" charset="-128"/>
              <a:ea typeface="ＭＳ Ｐゴシック" panose="020B0600070205080204" pitchFamily="50" charset="-128"/>
            </a:endParaRPr>
          </a:p>
          <a:p>
            <a:r>
              <a:rPr lang="ja-JP" altLang="en-US" sz="1200" b="1" dirty="0">
                <a:solidFill>
                  <a:prstClr val="black"/>
                </a:solidFill>
                <a:latin typeface="ＭＳ Ｐゴシック" panose="020B0600070205080204" pitchFamily="50" charset="-128"/>
                <a:ea typeface="ＭＳ Ｐゴシック" panose="020B0600070205080204" pitchFamily="50" charset="-128"/>
              </a:rPr>
              <a:t>長期・年間・月間</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仕様</a:t>
            </a:r>
          </a:p>
        </p:txBody>
      </p:sp>
      <p:sp>
        <p:nvSpPr>
          <p:cNvPr id="30" name="テキスト ボックス 29"/>
          <p:cNvSpPr txBox="1"/>
          <p:nvPr/>
        </p:nvSpPr>
        <p:spPr>
          <a:xfrm>
            <a:off x="4012158" y="1667756"/>
            <a:ext cx="954107"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保全報告</a:t>
            </a:r>
          </a:p>
          <a:p>
            <a:r>
              <a:rPr lang="ja-JP" altLang="en-US" sz="1200" dirty="0">
                <a:solidFill>
                  <a:prstClr val="black"/>
                </a:solidFill>
                <a:latin typeface="ＭＳ Ｐゴシック" panose="020B0600070205080204" pitchFamily="50" charset="-128"/>
                <a:ea typeface="ＭＳ Ｐゴシック" panose="020B0600070205080204" pitchFamily="50" charset="-128"/>
              </a:rPr>
              <a:t>部品交換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整備後修理</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32" name="テキスト ボックス 31"/>
          <p:cNvSpPr txBox="1"/>
          <p:nvPr/>
        </p:nvSpPr>
        <p:spPr>
          <a:xfrm>
            <a:off x="5783657"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更新情報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事故故障</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予備品</a:t>
            </a:r>
          </a:p>
        </p:txBody>
      </p:sp>
      <p:sp>
        <p:nvSpPr>
          <p:cNvPr id="33" name="テキスト ボックス 32"/>
          <p:cNvSpPr txBox="1"/>
          <p:nvPr/>
        </p:nvSpPr>
        <p:spPr>
          <a:xfrm>
            <a:off x="7337249" y="1652159"/>
            <a:ext cx="800219" cy="461665"/>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基準</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優先順位</a:t>
            </a:r>
          </a:p>
        </p:txBody>
      </p:sp>
      <p:sp>
        <p:nvSpPr>
          <p:cNvPr id="9" name="左右矢印 8"/>
          <p:cNvSpPr/>
          <p:nvPr/>
        </p:nvSpPr>
        <p:spPr>
          <a:xfrm>
            <a:off x="5195245" y="1798560"/>
            <a:ext cx="411103" cy="261610"/>
          </a:xfrm>
          <a:prstGeom prst="lef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4" name="右矢印 33"/>
          <p:cNvSpPr/>
          <p:nvPr/>
        </p:nvSpPr>
        <p:spPr>
          <a:xfrm>
            <a:off x="1735134" y="18160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5" name="右矢印 34"/>
          <p:cNvSpPr/>
          <p:nvPr/>
        </p:nvSpPr>
        <p:spPr>
          <a:xfrm>
            <a:off x="3583862" y="17773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6" name="右矢印 35"/>
          <p:cNvSpPr/>
          <p:nvPr/>
        </p:nvSpPr>
        <p:spPr>
          <a:xfrm>
            <a:off x="6875285" y="1699538"/>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8" name="U ターン矢印 37"/>
          <p:cNvSpPr/>
          <p:nvPr/>
        </p:nvSpPr>
        <p:spPr>
          <a:xfrm flipH="1" flipV="1">
            <a:off x="2582010" y="2269911"/>
            <a:ext cx="2051161" cy="276394"/>
          </a:xfrm>
          <a:prstGeom prst="uturnArrow">
            <a:avLst>
              <a:gd name="adj1" fmla="val 39566"/>
              <a:gd name="adj2" fmla="val 25000"/>
              <a:gd name="adj3" fmla="val 25000"/>
              <a:gd name="adj4" fmla="val 43750"/>
              <a:gd name="adj5" fmla="val 10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black"/>
              </a:solidFill>
              <a:latin typeface="Calibri"/>
              <a:ea typeface="ＭＳ Ｐゴシック" panose="020B0600070205080204" pitchFamily="50" charset="-128"/>
            </a:endParaRPr>
          </a:p>
        </p:txBody>
      </p:sp>
      <p:sp>
        <p:nvSpPr>
          <p:cNvPr id="39" name="屈折矢印 38"/>
          <p:cNvSpPr/>
          <p:nvPr/>
        </p:nvSpPr>
        <p:spPr>
          <a:xfrm rot="16200000" flipH="1">
            <a:off x="5375403" y="1653002"/>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0" name="屈折矢印 39"/>
          <p:cNvSpPr/>
          <p:nvPr/>
        </p:nvSpPr>
        <p:spPr>
          <a:xfrm rot="16200000" flipH="1">
            <a:off x="7006687" y="1643821"/>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1" name="正方形/長方形 40"/>
          <p:cNvSpPr/>
          <p:nvPr/>
        </p:nvSpPr>
        <p:spPr>
          <a:xfrm>
            <a:off x="5991740" y="2596556"/>
            <a:ext cx="2592288" cy="322232"/>
          </a:xfrm>
          <a:prstGeom prst="rect">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テキスト ボックス 18"/>
          <p:cNvSpPr txBox="1"/>
          <p:nvPr/>
        </p:nvSpPr>
        <p:spPr>
          <a:xfrm>
            <a:off x="6885956" y="2629528"/>
            <a:ext cx="1646605" cy="276999"/>
          </a:xfrm>
          <a:prstGeom prst="rect">
            <a:avLst/>
          </a:prstGeom>
          <a:noFill/>
        </p:spPr>
        <p:txBody>
          <a:bodyPr wrap="none" rtlCol="0">
            <a:spAutoFit/>
          </a:bodyPr>
          <a:lstStyle/>
          <a:p>
            <a:r>
              <a:rPr lang="ja-JP" altLang="en-US" sz="1200" b="1" dirty="0">
                <a:solidFill>
                  <a:prstClr val="black"/>
                </a:solidFill>
                <a:latin typeface="Calibri"/>
                <a:ea typeface="ＭＳ Ｐゴシック" panose="020B0600070205080204" pitchFamily="50" charset="-128"/>
              </a:rPr>
              <a:t>（保全費低減・延命化）</a:t>
            </a:r>
          </a:p>
        </p:txBody>
      </p:sp>
      <p:sp>
        <p:nvSpPr>
          <p:cNvPr id="16" name="テキスト ボックス 15"/>
          <p:cNvSpPr txBox="1"/>
          <p:nvPr/>
        </p:nvSpPr>
        <p:spPr>
          <a:xfrm>
            <a:off x="5966387" y="2589565"/>
            <a:ext cx="1114654" cy="338554"/>
          </a:xfrm>
          <a:prstGeom prst="rect">
            <a:avLst/>
          </a:prstGeom>
          <a:noFill/>
          <a:ln w="25400">
            <a:noFill/>
          </a:ln>
        </p:spPr>
        <p:txBody>
          <a:bodyPr wrap="square" rtlCol="0">
            <a:spAutoFit/>
          </a:bodyPr>
          <a:lstStyle/>
          <a:p>
            <a:r>
              <a:rPr lang="ja-JP" altLang="en-US" sz="1600" b="1" dirty="0">
                <a:solidFill>
                  <a:prstClr val="black"/>
                </a:solidFill>
                <a:latin typeface="Calibri"/>
                <a:ea typeface="ＭＳ Ｐゴシック" panose="020B0600070205080204" pitchFamily="50" charset="-128"/>
              </a:rPr>
              <a:t>予算申請</a:t>
            </a:r>
          </a:p>
        </p:txBody>
      </p:sp>
      <p:sp>
        <p:nvSpPr>
          <p:cNvPr id="8" name="テキスト ボックス 7"/>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1/4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69513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17577" y="302925"/>
            <a:ext cx="8746911" cy="6446278"/>
          </a:xfrm>
          <a:prstGeom prst="roundRect">
            <a:avLst>
              <a:gd name="adj" fmla="val 0"/>
            </a:avLst>
          </a:prstGeom>
          <a:solidFill>
            <a:schemeClr val="accent1"/>
          </a:solidFill>
          <a:ln w="222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314347" y="538061"/>
            <a:ext cx="3675417" cy="461665"/>
          </a:xfrm>
          <a:prstGeom prst="rect">
            <a:avLst/>
          </a:prstGeom>
          <a:noFill/>
        </p:spPr>
        <p:txBody>
          <a:bodyPr wrap="square" rtlCol="0">
            <a:spAutoFit/>
          </a:bodyPr>
          <a:lstStyle/>
          <a:p>
            <a:r>
              <a:rPr lang="ja-JP" altLang="en-US" sz="2400" dirty="0">
                <a:solidFill>
                  <a:prstClr val="white">
                    <a:lumMod val="95000"/>
                  </a:prstClr>
                </a:solidFill>
                <a:latin typeface="Calibri"/>
                <a:ea typeface="ＭＳ Ｐゴシック" panose="020B0600070205080204" pitchFamily="50" charset="-128"/>
              </a:rPr>
              <a:t>保全計画 策定の進め方</a:t>
            </a:r>
          </a:p>
        </p:txBody>
      </p:sp>
      <p:sp>
        <p:nvSpPr>
          <p:cNvPr id="8" name="角丸四角形 7"/>
          <p:cNvSpPr/>
          <p:nvPr/>
        </p:nvSpPr>
        <p:spPr>
          <a:xfrm>
            <a:off x="378285" y="1255333"/>
            <a:ext cx="1510330"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6" name="角丸四角形 15"/>
          <p:cNvSpPr/>
          <p:nvPr/>
        </p:nvSpPr>
        <p:spPr>
          <a:xfrm>
            <a:off x="2203838" y="1255333"/>
            <a:ext cx="1656184" cy="1321577"/>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7" name="角丸四角形 16"/>
          <p:cNvSpPr/>
          <p:nvPr/>
        </p:nvSpPr>
        <p:spPr>
          <a:xfrm>
            <a:off x="4128308"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8" name="角丸四角形 17"/>
          <p:cNvSpPr/>
          <p:nvPr/>
        </p:nvSpPr>
        <p:spPr>
          <a:xfrm>
            <a:off x="6014982"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3" name="右矢印 2"/>
          <p:cNvSpPr/>
          <p:nvPr/>
        </p:nvSpPr>
        <p:spPr>
          <a:xfrm>
            <a:off x="1947072" y="1680226"/>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右矢印 18"/>
          <p:cNvSpPr/>
          <p:nvPr/>
        </p:nvSpPr>
        <p:spPr>
          <a:xfrm>
            <a:off x="3908866"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0" name="右矢印 19"/>
          <p:cNvSpPr/>
          <p:nvPr/>
        </p:nvSpPr>
        <p:spPr>
          <a:xfrm>
            <a:off x="5818704"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1" name="テキスト ボックス 20"/>
          <p:cNvSpPr txBox="1"/>
          <p:nvPr/>
        </p:nvSpPr>
        <p:spPr>
          <a:xfrm>
            <a:off x="4223563" y="1356019"/>
            <a:ext cx="1641796"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データ整理</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不明な点は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竣工図書で確認</a:t>
            </a:r>
          </a:p>
          <a:p>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持込みバソコン仮入力</a:t>
            </a:r>
          </a:p>
        </p:txBody>
      </p:sp>
      <p:sp>
        <p:nvSpPr>
          <p:cNvPr id="22" name="テキスト ボックス 21"/>
          <p:cNvSpPr txBox="1"/>
          <p:nvPr/>
        </p:nvSpPr>
        <p:spPr>
          <a:xfrm>
            <a:off x="6089631" y="1345223"/>
            <a:ext cx="1592103" cy="1154162"/>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保全管理　プログラム</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作成・入力</a:t>
            </a:r>
          </a:p>
          <a:p>
            <a:endParaRPr lang="ja-JP" altLang="en-US" sz="7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動作確認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仕様書・報告書リンク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予算表</a:t>
            </a:r>
          </a:p>
        </p:txBody>
      </p:sp>
      <p:sp>
        <p:nvSpPr>
          <p:cNvPr id="23" name="角丸四角形 22"/>
          <p:cNvSpPr/>
          <p:nvPr/>
        </p:nvSpPr>
        <p:spPr>
          <a:xfrm>
            <a:off x="7935284" y="1271485"/>
            <a:ext cx="669165" cy="1305424"/>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24" name="右矢印 23"/>
          <p:cNvSpPr/>
          <p:nvPr/>
        </p:nvSpPr>
        <p:spPr>
          <a:xfrm>
            <a:off x="7699159" y="1718722"/>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9059" y="1352775"/>
            <a:ext cx="1555234"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設備・機器の型式・</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大きさ・出力など確認</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時間がかかる時は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写真撮影</a:t>
            </a:r>
          </a:p>
        </p:txBody>
      </p:sp>
      <p:sp>
        <p:nvSpPr>
          <p:cNvPr id="25" name="テキスト ボックス 24"/>
          <p:cNvSpPr txBox="1"/>
          <p:nvPr/>
        </p:nvSpPr>
        <p:spPr>
          <a:xfrm>
            <a:off x="451212" y="1498532"/>
            <a:ext cx="1364476"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打合せ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システム仕様確認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工事帳票提出</a:t>
            </a:r>
          </a:p>
        </p:txBody>
      </p:sp>
      <p:sp>
        <p:nvSpPr>
          <p:cNvPr id="26" name="テキスト ボックス 25"/>
          <p:cNvSpPr txBox="1"/>
          <p:nvPr/>
        </p:nvSpPr>
        <p:spPr>
          <a:xfrm>
            <a:off x="8054074" y="1410175"/>
            <a:ext cx="492443"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提出</a:t>
            </a:r>
          </a:p>
          <a:p>
            <a:pPr algn="ctr"/>
            <a:r>
              <a:rPr lang="ja-JP" altLang="en-US" sz="1200" dirty="0">
                <a:solidFill>
                  <a:prstClr val="black"/>
                </a:solidFill>
                <a:latin typeface="ＭＳ Ｐゴシック" panose="020B0600070205080204" pitchFamily="50" charset="-128"/>
                <a:ea typeface="ＭＳ Ｐゴシック" panose="020B0600070205080204" pitchFamily="50" charset="-128"/>
              </a:rPr>
              <a:t>・</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取扱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説明</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27" name="テキスト ボックス 26"/>
          <p:cNvSpPr txBox="1"/>
          <p:nvPr/>
        </p:nvSpPr>
        <p:spPr>
          <a:xfrm>
            <a:off x="6015352" y="992735"/>
            <a:ext cx="1818700"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場所：ファシリティーズ</a:t>
            </a:r>
          </a:p>
        </p:txBody>
      </p:sp>
      <p:sp>
        <p:nvSpPr>
          <p:cNvPr id="29" name="テキスト ボックス 28"/>
          <p:cNvSpPr txBox="1"/>
          <p:nvPr/>
        </p:nvSpPr>
        <p:spPr>
          <a:xfrm>
            <a:off x="2289060"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現地</a:t>
            </a:r>
          </a:p>
        </p:txBody>
      </p:sp>
      <p:sp>
        <p:nvSpPr>
          <p:cNvPr id="30" name="テキスト ボックス 29"/>
          <p:cNvSpPr txBox="1"/>
          <p:nvPr/>
        </p:nvSpPr>
        <p:spPr>
          <a:xfrm>
            <a:off x="4223564"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会議室</a:t>
            </a:r>
          </a:p>
        </p:txBody>
      </p:sp>
      <p:sp>
        <p:nvSpPr>
          <p:cNvPr id="5" name="テキスト ボックス 4"/>
          <p:cNvSpPr txBox="1"/>
          <p:nvPr/>
        </p:nvSpPr>
        <p:spPr>
          <a:xfrm>
            <a:off x="366292" y="2640087"/>
            <a:ext cx="8513275" cy="369332"/>
          </a:xfrm>
          <a:prstGeom prst="rect">
            <a:avLst/>
          </a:prstGeom>
          <a:noFill/>
        </p:spPr>
        <p:txBody>
          <a:bodyPr wrap="square" rtlCol="0">
            <a:spAutoFit/>
          </a:bodyPr>
          <a:lstStyle/>
          <a:p>
            <a:r>
              <a:rPr lang="en-US" altLang="ja-JP" dirty="0">
                <a:solidFill>
                  <a:prstClr val="black"/>
                </a:solidFill>
                <a:latin typeface="Calibri"/>
                <a:ea typeface="ＭＳ Ｐゴシック" panose="020B0600070205080204" pitchFamily="50" charset="-128"/>
              </a:rPr>
              <a:t>2</a:t>
            </a:r>
            <a:r>
              <a:rPr lang="ja-JP" altLang="en-US" dirty="0">
                <a:solidFill>
                  <a:prstClr val="black"/>
                </a:solidFill>
                <a:latin typeface="Calibri"/>
                <a:ea typeface="ＭＳ Ｐゴシック" panose="020B0600070205080204" pitchFamily="50" charset="-128"/>
              </a:rPr>
              <a:t>名</a:t>
            </a:r>
            <a:r>
              <a:rPr lang="en-US" altLang="ja-JP" dirty="0">
                <a:solidFill>
                  <a:prstClr val="black"/>
                </a:solidFill>
                <a:latin typeface="Calibri"/>
                <a:ea typeface="ＭＳ Ｐゴシック" panose="020B0600070205080204" pitchFamily="50" charset="-128"/>
              </a:rPr>
              <a:t>/</a:t>
            </a:r>
            <a:r>
              <a:rPr lang="ja-JP" altLang="en-US" dirty="0">
                <a:solidFill>
                  <a:prstClr val="black"/>
                </a:solidFill>
                <a:latin typeface="Calibri"/>
                <a:ea typeface="ＭＳ Ｐゴシック" panose="020B0600070205080204" pitchFamily="50" charset="-128"/>
              </a:rPr>
              <a:t>組でそれぞれ設備を確認大信は</a:t>
            </a:r>
            <a:r>
              <a:rPr lang="en-US" altLang="ja-JP" dirty="0">
                <a:solidFill>
                  <a:prstClr val="black"/>
                </a:solidFill>
                <a:latin typeface="Calibri"/>
                <a:ea typeface="ＭＳ Ｐゴシック" panose="020B0600070205080204" pitchFamily="50" charset="-128"/>
              </a:rPr>
              <a:t>5,6H</a:t>
            </a:r>
            <a:r>
              <a:rPr lang="ja-JP" altLang="en-US" dirty="0">
                <a:solidFill>
                  <a:prstClr val="black"/>
                </a:solidFill>
                <a:latin typeface="Calibri"/>
                <a:ea typeface="ＭＳ Ｐゴシック" panose="020B0600070205080204" pitchFamily="50" charset="-128"/>
              </a:rPr>
              <a:t>目処　⇒　自社に戻り、保全システムに入力</a:t>
            </a:r>
            <a:endParaRPr lang="en-US" altLang="ja-JP" dirty="0">
              <a:solidFill>
                <a:prstClr val="black"/>
              </a:solidFill>
              <a:latin typeface="Calibri"/>
              <a:ea typeface="ＭＳ Ｐゴシック" panose="020B0600070205080204" pitchFamily="50" charset="-128"/>
            </a:endParaRPr>
          </a:p>
        </p:txBody>
      </p:sp>
      <p:sp>
        <p:nvSpPr>
          <p:cNvPr id="49" name="テキスト ボックス 48"/>
          <p:cNvSpPr txBox="1"/>
          <p:nvPr/>
        </p:nvSpPr>
        <p:spPr>
          <a:xfrm>
            <a:off x="342966" y="3053708"/>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策定の狙い</a:t>
            </a:r>
          </a:p>
        </p:txBody>
      </p:sp>
      <p:sp>
        <p:nvSpPr>
          <p:cNvPr id="50" name="角丸四角形 49"/>
          <p:cNvSpPr/>
          <p:nvPr/>
        </p:nvSpPr>
        <p:spPr>
          <a:xfrm>
            <a:off x="577483" y="3520441"/>
            <a:ext cx="8026965" cy="2360006"/>
          </a:xfrm>
          <a:prstGeom prst="roundRect">
            <a:avLst>
              <a:gd name="adj" fmla="val 736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51" name="テキスト ボックス 50"/>
          <p:cNvSpPr txBox="1"/>
          <p:nvPr/>
        </p:nvSpPr>
        <p:spPr>
          <a:xfrm>
            <a:off x="821302" y="3664457"/>
            <a:ext cx="7413066" cy="2215991"/>
          </a:xfrm>
          <a:prstGeom prst="rect">
            <a:avLst/>
          </a:prstGeom>
          <a:noFill/>
        </p:spPr>
        <p:txBody>
          <a:bodyPr wrap="square" rtlCol="0">
            <a:spAutoFit/>
          </a:bodyPr>
          <a:lstStyle/>
          <a:p>
            <a:r>
              <a:rPr lang="ja-JP" altLang="en-US" sz="2400" dirty="0">
                <a:solidFill>
                  <a:prstClr val="black"/>
                </a:solidFill>
                <a:latin typeface="ＭＳ Ｐゴシック" panose="020B0600070205080204" pitchFamily="50" charset="-128"/>
                <a:ea typeface="ＭＳ Ｐゴシック" panose="020B0600070205080204" pitchFamily="50" charset="-128"/>
              </a:rPr>
              <a:t>１．保全項目の洩れがなくなり、故障低減</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２．保全費平準化が出来、経費の予測、劣化度が見える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３．コンディションが分かり適正な周期で保全ができる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４．仕様が明確になり、設備の弱点見える</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５．弱点を強化でき、延命できる</a:t>
            </a:r>
          </a:p>
          <a:p>
            <a:endParaRPr lang="ja-JP" altLang="en-US" dirty="0">
              <a:solidFill>
                <a:prstClr val="black"/>
              </a:solidFill>
              <a:latin typeface="Calibri"/>
              <a:ea typeface="ＭＳ Ｐゴシック" panose="020B0600070205080204" pitchFamily="50" charset="-128"/>
            </a:endParaRPr>
          </a:p>
        </p:txBody>
      </p:sp>
      <p:sp>
        <p:nvSpPr>
          <p:cNvPr id="9" name="テキスト ボックス 8"/>
          <p:cNvSpPr txBox="1"/>
          <p:nvPr/>
        </p:nvSpPr>
        <p:spPr>
          <a:xfrm>
            <a:off x="592492" y="3749765"/>
            <a:ext cx="391454"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a:t>
            </a:r>
          </a:p>
        </p:txBody>
      </p:sp>
      <p:sp>
        <p:nvSpPr>
          <p:cNvPr id="28" name="テキスト ボックス 27"/>
          <p:cNvSpPr txBox="1"/>
          <p:nvPr/>
        </p:nvSpPr>
        <p:spPr>
          <a:xfrm>
            <a:off x="4527836" y="3115264"/>
            <a:ext cx="2034531"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◎大信の第一の狙い</a:t>
            </a:r>
          </a:p>
        </p:txBody>
      </p:sp>
      <p:sp>
        <p:nvSpPr>
          <p:cNvPr id="32" name="テキスト ボックス 31"/>
          <p:cNvSpPr txBox="1"/>
          <p:nvPr/>
        </p:nvSpPr>
        <p:spPr>
          <a:xfrm>
            <a:off x="366292" y="6168479"/>
            <a:ext cx="5522395"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完了　</a:t>
            </a:r>
            <a:r>
              <a:rPr lang="en-US" altLang="ja-JP" sz="2000" dirty="0">
                <a:solidFill>
                  <a:prstClr val="white">
                    <a:lumMod val="95000"/>
                  </a:prstClr>
                </a:solidFill>
                <a:latin typeface="Calibri"/>
                <a:ea typeface="ＭＳ Ｐゴシック" panose="020B0600070205080204" pitchFamily="50" charset="-128"/>
                <a:hlinkClick r:id="rId3" action="ppaction://hlinkfile"/>
              </a:rPr>
              <a:t>10</a:t>
            </a:r>
            <a:r>
              <a:rPr lang="ja-JP" altLang="en-US" sz="2000" dirty="0">
                <a:solidFill>
                  <a:prstClr val="white">
                    <a:lumMod val="95000"/>
                  </a:prstClr>
                </a:solidFill>
                <a:latin typeface="Calibri"/>
                <a:ea typeface="ＭＳ Ｐゴシック" panose="020B0600070205080204" pitchFamily="50" charset="-128"/>
                <a:hlinkClick r:id="rId3" action="ppaction://hlinkfile"/>
              </a:rPr>
              <a:t>月</a:t>
            </a:r>
            <a:r>
              <a:rPr lang="en-US" altLang="ja-JP" sz="2000" dirty="0">
                <a:solidFill>
                  <a:prstClr val="white">
                    <a:lumMod val="95000"/>
                  </a:prstClr>
                </a:solidFill>
                <a:latin typeface="Calibri"/>
                <a:ea typeface="ＭＳ Ｐゴシック" panose="020B0600070205080204" pitchFamily="50" charset="-128"/>
                <a:hlinkClick r:id="rId3" action="ppaction://hlinkfile"/>
              </a:rPr>
              <a:t>25</a:t>
            </a:r>
            <a:r>
              <a:rPr lang="ja-JP" altLang="en-US" sz="2000" dirty="0">
                <a:solidFill>
                  <a:prstClr val="white">
                    <a:lumMod val="95000"/>
                  </a:prstClr>
                </a:solidFill>
                <a:latin typeface="Calibri"/>
                <a:ea typeface="ＭＳ Ｐゴシック" panose="020B0600070205080204" pitchFamily="50" charset="-128"/>
                <a:hlinkClick r:id="rId3" action="ppaction://hlinkfile"/>
              </a:rPr>
              <a:t>日納入</a:t>
            </a:r>
            <a:r>
              <a:rPr lang="ja-JP" altLang="en-US" sz="2000" dirty="0">
                <a:solidFill>
                  <a:prstClr val="white">
                    <a:lumMod val="95000"/>
                  </a:prstClr>
                </a:solidFill>
                <a:latin typeface="Calibri"/>
                <a:ea typeface="ＭＳ Ｐゴシック" panose="020B0600070205080204" pitchFamily="50" charset="-128"/>
              </a:rPr>
              <a:t>　　</a:t>
            </a:r>
          </a:p>
        </p:txBody>
      </p:sp>
      <p:sp>
        <p:nvSpPr>
          <p:cNvPr id="34" name="テキスト ボックス 3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2/4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83042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07505" y="302925"/>
            <a:ext cx="8856983" cy="6446278"/>
          </a:xfrm>
          <a:prstGeom prst="roundRect">
            <a:avLst>
              <a:gd name="adj" fmla="val 0"/>
            </a:avLst>
          </a:prstGeom>
          <a:solidFill>
            <a:schemeClr val="accent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201157" y="282019"/>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策定のまとめ</a:t>
            </a:r>
          </a:p>
        </p:txBody>
      </p:sp>
      <p:sp>
        <p:nvSpPr>
          <p:cNvPr id="4" name="テキスト ボックス 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3/4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graphicFrame>
        <p:nvGraphicFramePr>
          <p:cNvPr id="5" name="表 4"/>
          <p:cNvGraphicFramePr>
            <a:graphicFrameLocks noGrp="1"/>
          </p:cNvGraphicFramePr>
          <p:nvPr/>
        </p:nvGraphicFramePr>
        <p:xfrm>
          <a:off x="281388" y="695872"/>
          <a:ext cx="8467077" cy="5520125"/>
        </p:xfrm>
        <a:graphic>
          <a:graphicData uri="http://schemas.openxmlformats.org/drawingml/2006/table">
            <a:tbl>
              <a:tblPr firstRow="1" bandRow="1">
                <a:tableStyleId>{69CF1AB2-1976-4502-BF36-3FF5EA218861}</a:tableStyleId>
              </a:tblPr>
              <a:tblGrid>
                <a:gridCol w="685527">
                  <a:extLst>
                    <a:ext uri="{9D8B030D-6E8A-4147-A177-3AD203B41FA5}">
                      <a16:colId xmlns:a16="http://schemas.microsoft.com/office/drawing/2014/main" val="20000"/>
                    </a:ext>
                  </a:extLst>
                </a:gridCol>
                <a:gridCol w="346107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864927">
                  <a:extLst>
                    <a:ext uri="{9D8B030D-6E8A-4147-A177-3AD203B41FA5}">
                      <a16:colId xmlns:a16="http://schemas.microsoft.com/office/drawing/2014/main" val="20003"/>
                    </a:ext>
                  </a:extLst>
                </a:gridCol>
                <a:gridCol w="854858">
                  <a:extLst>
                    <a:ext uri="{9D8B030D-6E8A-4147-A177-3AD203B41FA5}">
                      <a16:colId xmlns:a16="http://schemas.microsoft.com/office/drawing/2014/main" val="20004"/>
                    </a:ext>
                  </a:extLst>
                </a:gridCol>
                <a:gridCol w="854858">
                  <a:extLst>
                    <a:ext uri="{9D8B030D-6E8A-4147-A177-3AD203B41FA5}">
                      <a16:colId xmlns:a16="http://schemas.microsoft.com/office/drawing/2014/main" val="20005"/>
                    </a:ext>
                  </a:extLst>
                </a:gridCol>
                <a:gridCol w="953749">
                  <a:extLst>
                    <a:ext uri="{9D8B030D-6E8A-4147-A177-3AD203B41FA5}">
                      <a16:colId xmlns:a16="http://schemas.microsoft.com/office/drawing/2014/main" val="20006"/>
                    </a:ext>
                  </a:extLst>
                </a:gridCol>
              </a:tblGrid>
              <a:tr h="278739">
                <a:tc>
                  <a:txBody>
                    <a:bodyPr/>
                    <a:lstStyle/>
                    <a:p>
                      <a:r>
                        <a:rPr kumimoji="1" lang="ja-JP" altLang="en-US" sz="1200" dirty="0"/>
                        <a:t>設備</a:t>
                      </a:r>
                      <a:endParaRPr kumimoji="1" lang="ja-JP" altLang="en-US" sz="1200" b="1" dirty="0">
                        <a:latin typeface="+mj-ea"/>
                        <a:ea typeface="+mj-ea"/>
                      </a:endParaRPr>
                    </a:p>
                  </a:txBody>
                  <a:tcPr anchor="ctr"/>
                </a:tc>
                <a:tc>
                  <a:txBody>
                    <a:bodyPr/>
                    <a:lstStyle/>
                    <a:p>
                      <a:r>
                        <a:rPr kumimoji="1" lang="ja-JP" altLang="en-US" sz="1200" dirty="0"/>
                        <a:t>主な保全項目</a:t>
                      </a:r>
                      <a:endParaRPr kumimoji="1" lang="ja-JP" altLang="en-US" sz="1200" b="1" dirty="0">
                        <a:latin typeface="+mj-ea"/>
                        <a:ea typeface="+mj-ea"/>
                      </a:endParaRPr>
                    </a:p>
                  </a:txBody>
                  <a:tcPr anchor="ctr"/>
                </a:tc>
                <a:tc>
                  <a:txBody>
                    <a:bodyPr/>
                    <a:lstStyle/>
                    <a:p>
                      <a:r>
                        <a:rPr lang="ja-JP" altLang="en-US" sz="1200" dirty="0"/>
                        <a:t>現状</a:t>
                      </a:r>
                    </a:p>
                  </a:txBody>
                  <a:tcPr anchor="ctr"/>
                </a:tc>
                <a:tc>
                  <a:txBody>
                    <a:bodyPr/>
                    <a:lstStyle/>
                    <a:p>
                      <a:r>
                        <a:rPr lang="ja-JP" altLang="en-US" sz="1200" dirty="0"/>
                        <a:t>推奨</a:t>
                      </a:r>
                    </a:p>
                  </a:txBody>
                  <a:tcPr anchor="ctr"/>
                </a:tc>
                <a:tc>
                  <a:txBody>
                    <a:bodyPr/>
                    <a:lstStyle/>
                    <a:p>
                      <a:pPr algn="ctr"/>
                      <a:r>
                        <a:rPr lang="ja-JP" altLang="en-US" sz="1200" dirty="0"/>
                        <a:t>簡素化可</a:t>
                      </a:r>
                    </a:p>
                  </a:txBody>
                  <a:tcPr anchor="ctr"/>
                </a:tc>
                <a:tc>
                  <a:txBody>
                    <a:bodyPr/>
                    <a:lstStyle/>
                    <a:p>
                      <a:pPr algn="ctr"/>
                      <a:r>
                        <a:rPr lang="ja-JP" altLang="en-US" sz="1200" dirty="0"/>
                        <a:t>不足</a:t>
                      </a:r>
                    </a:p>
                  </a:txBody>
                  <a:tcPr anchor="ctr"/>
                </a:tc>
                <a:tc>
                  <a:txBody>
                    <a:bodyPr/>
                    <a:lstStyle/>
                    <a:p>
                      <a:r>
                        <a:rPr lang="ja-JP" altLang="en-US" sz="1200" dirty="0"/>
                        <a:t>コスト千円</a:t>
                      </a:r>
                    </a:p>
                  </a:txBody>
                  <a:tcPr anchor="ctr"/>
                </a:tc>
                <a:extLst>
                  <a:ext uri="{0D108BD9-81ED-4DB2-BD59-A6C34878D82A}">
                    <a16:rowId xmlns:a16="http://schemas.microsoft.com/office/drawing/2014/main" val="10000"/>
                  </a:ext>
                </a:extLst>
              </a:tr>
              <a:tr h="181579">
                <a:tc rowSpan="7">
                  <a:txBody>
                    <a:bodyPr/>
                    <a:lstStyle/>
                    <a:p>
                      <a:pPr algn="l"/>
                      <a:r>
                        <a:rPr kumimoji="1" lang="ja-JP" altLang="en-US" sz="1400" dirty="0"/>
                        <a:t>空圧</a:t>
                      </a:r>
                      <a:endParaRPr kumimoji="1" lang="ja-JP" altLang="en-US" sz="1400" b="0" dirty="0">
                        <a:latin typeface="+mn-ea"/>
                        <a:ea typeface="+mn-ea"/>
                      </a:endParaRPr>
                    </a:p>
                  </a:txBody>
                  <a:tcPr anchor="ctr"/>
                </a:tc>
                <a:tc>
                  <a:txBody>
                    <a:bodyPr/>
                    <a:lstStyle/>
                    <a:p>
                      <a:pPr algn="l"/>
                      <a:r>
                        <a:rPr kumimoji="1" lang="ja-JP" altLang="en-US" sz="1400" dirty="0"/>
                        <a:t>空圧機クーラ水側清掃</a:t>
                      </a:r>
                      <a:endParaRPr kumimoji="1" lang="ja-JP" altLang="en-US" sz="1400" b="0" dirty="0">
                        <a:latin typeface="+mj-ea"/>
                        <a:ea typeface="+mj-ea"/>
                      </a:endParaRPr>
                    </a:p>
                  </a:txBody>
                  <a:tcPr anchor="ctr"/>
                </a:tc>
                <a:tc>
                  <a:txBody>
                    <a:bodyPr/>
                    <a:lstStyle/>
                    <a:p>
                      <a:r>
                        <a:rPr kumimoji="1" lang="ja-JP" altLang="en-US" sz="1200" dirty="0"/>
                        <a:t>Ｙ</a:t>
                      </a:r>
                      <a:endParaRPr kumimoji="1" lang="ja-JP" altLang="en-US" sz="1200" b="1" dirty="0">
                        <a:latin typeface="+mj-ea"/>
                        <a:ea typeface="+mj-ea"/>
                      </a:endParaRPr>
                    </a:p>
                  </a:txBody>
                  <a:tcPr/>
                </a:tc>
                <a:tc>
                  <a:txBody>
                    <a:bodyPr/>
                    <a:lstStyle/>
                    <a:p>
                      <a:r>
                        <a:rPr kumimoji="1" lang="en-US" altLang="ja-JP" sz="1200" dirty="0"/>
                        <a:t>Y</a:t>
                      </a:r>
                      <a:endParaRPr kumimoji="1" lang="ja-JP" altLang="en-US"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1"/>
                  </a:ext>
                </a:extLst>
              </a:tr>
              <a:tr h="20633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空圧機圧縮機清掃</a:t>
                      </a:r>
                      <a:endParaRPr kumimoji="1" lang="ja-JP" altLang="en-US" sz="1400" b="0" dirty="0">
                        <a:latin typeface="+mj-ea"/>
                        <a:ea typeface="+mj-ea"/>
                      </a:endParaRPr>
                    </a:p>
                  </a:txBody>
                  <a:tcPr anchor="ctr"/>
                </a:tc>
                <a:tc>
                  <a:txBody>
                    <a:bodyPr/>
                    <a:lstStyle/>
                    <a:p>
                      <a:r>
                        <a:rPr kumimoji="1" lang="ja-JP" altLang="en-US" sz="1200" dirty="0"/>
                        <a:t>２Ｙ</a:t>
                      </a:r>
                      <a:endParaRPr kumimoji="1" lang="en-US" altLang="ja-JP" sz="1200" b="1" dirty="0">
                        <a:latin typeface="+mj-ea"/>
                        <a:ea typeface="+mj-ea"/>
                      </a:endParaRPr>
                    </a:p>
                  </a:txBody>
                  <a:tcPr/>
                </a:tc>
                <a:tc>
                  <a:txBody>
                    <a:bodyPr/>
                    <a:lstStyle/>
                    <a:p>
                      <a:r>
                        <a:rPr kumimoji="1" lang="ja-JP" altLang="en-US" sz="1200" dirty="0"/>
                        <a:t>３Ｙ</a:t>
                      </a:r>
                      <a:endParaRPr kumimoji="1" lang="en-US" altLang="ja-JP"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2"/>
                  </a:ext>
                </a:extLst>
              </a:tr>
              <a:tr h="19178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空圧機軸受測定・整備</a:t>
                      </a:r>
                      <a:endParaRPr lang="ja-JP" altLang="en-US" sz="1400" b="0" dirty="0">
                        <a:latin typeface="+mj-ea"/>
                        <a:ea typeface="+mj-ea"/>
                      </a:endParaRPr>
                    </a:p>
                  </a:txBody>
                  <a:tcPr anchor="ctr"/>
                </a:tc>
                <a:tc>
                  <a:txBody>
                    <a:bodyPr/>
                    <a:lstStyle/>
                    <a:p>
                      <a:r>
                        <a:rPr kumimoji="1" lang="ja-JP" altLang="en-US" sz="1200" dirty="0"/>
                        <a:t>２Ｙ</a:t>
                      </a:r>
                      <a:endParaRPr kumimoji="1" lang="ja-JP" altLang="en-US" sz="1200" b="1" dirty="0">
                        <a:latin typeface="+mj-ea"/>
                        <a:ea typeface="+mj-ea"/>
                      </a:endParaRPr>
                    </a:p>
                  </a:txBody>
                  <a:tcPr/>
                </a:tc>
                <a:tc>
                  <a:txBody>
                    <a:bodyPr/>
                    <a:lstStyle/>
                    <a:p>
                      <a:r>
                        <a:rPr kumimoji="1" lang="ja-JP" altLang="en-US" sz="1200" dirty="0"/>
                        <a:t>４Ｙ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algn="r"/>
                      <a:r>
                        <a:rPr kumimoji="1" lang="ja-JP" altLang="en-US" sz="1200" dirty="0"/>
                        <a:t>－１</a:t>
                      </a:r>
                      <a:r>
                        <a:rPr kumimoji="1" lang="en-US" altLang="ja-JP" sz="1200" dirty="0"/>
                        <a:t>,</a:t>
                      </a:r>
                      <a:r>
                        <a:rPr kumimoji="1" lang="ja-JP" altLang="en-US" sz="1200" dirty="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3"/>
                  </a:ext>
                </a:extLst>
              </a:tr>
              <a:tr h="21886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空圧機電動機整備</a:t>
                      </a:r>
                      <a:endParaRPr lang="ja-JP" altLang="en-US" sz="1400" b="0" dirty="0">
                        <a:latin typeface="+mj-ea"/>
                        <a:ea typeface="+mj-ea"/>
                      </a:endParaRPr>
                    </a:p>
                  </a:txBody>
                  <a:tcPr anchor="ctr"/>
                </a:tc>
                <a:tc>
                  <a:txBody>
                    <a:bodyPr/>
                    <a:lstStyle/>
                    <a:p>
                      <a:r>
                        <a:rPr kumimoji="1" lang="ja-JP" altLang="en-US" sz="1200" dirty="0"/>
                        <a:t>８～１０Ｙ</a:t>
                      </a:r>
                      <a:endParaRPr kumimoji="1" lang="ja-JP" altLang="en-US" sz="1200" b="1" dirty="0">
                        <a:latin typeface="+mj-ea"/>
                        <a:ea typeface="+mj-ea"/>
                      </a:endParaRPr>
                    </a:p>
                  </a:txBody>
                  <a:tcPr/>
                </a:tc>
                <a:tc>
                  <a:txBody>
                    <a:bodyPr/>
                    <a:lstStyle/>
                    <a:p>
                      <a:r>
                        <a:rPr kumimoji="1" lang="ja-JP" altLang="en-US" sz="1200" b="0" dirty="0">
                          <a:latin typeface="+mn-lt"/>
                          <a:ea typeface="+mn-ea"/>
                        </a:rPr>
                        <a:t>８Ｙ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３００</a:t>
                      </a:r>
                      <a:endParaRPr kumimoji="1" lang="ja-JP" altLang="en-US" sz="1200" b="1" kern="1200" dirty="0">
                        <a:solidFill>
                          <a:schemeClr val="tx1"/>
                        </a:solidFill>
                        <a:latin typeface="+mj-ea"/>
                        <a:ea typeface="+mn-ea"/>
                        <a:cs typeface="+mn-cs"/>
                      </a:endParaRPr>
                    </a:p>
                  </a:txBody>
                  <a:tcPr/>
                </a:tc>
                <a:extLst>
                  <a:ext uri="{0D108BD9-81ED-4DB2-BD59-A6C34878D82A}">
                    <a16:rowId xmlns:a16="http://schemas.microsoft.com/office/drawing/2014/main" val="10004"/>
                  </a:ext>
                </a:extLst>
              </a:tr>
              <a:tr h="0">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空圧機吐出弁点検</a:t>
                      </a:r>
                      <a:endParaRPr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３Ｙ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5"/>
                  </a:ext>
                </a:extLst>
              </a:tr>
              <a:tr h="14147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水冷式ドライヤー</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j-ea"/>
                        <a:cs typeface="+mn-cs"/>
                      </a:endParaRPr>
                    </a:p>
                  </a:txBody>
                  <a:tcPr anchor="ctr"/>
                </a:tc>
                <a:tc>
                  <a:txBody>
                    <a:bodyPr/>
                    <a:lstStyle/>
                    <a:p>
                      <a:pPr algn="r"/>
                      <a:r>
                        <a:rPr kumimoji="1" lang="ja-JP" altLang="en-US" sz="1200" dirty="0"/>
                        <a:t>１００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6"/>
                  </a:ext>
                </a:extLst>
              </a:tr>
              <a:tr h="23337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自動制御盤　バッテリ・直流電源交換</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b="0" dirty="0">
                          <a:latin typeface="+mn-lt"/>
                          <a:ea typeface="+mn-ea"/>
                        </a:rPr>
                        <a:t>２Ｙ・１０Ｙ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7"/>
                  </a:ext>
                </a:extLst>
              </a:tr>
              <a:tr h="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排水</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ＰＨ計点検</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8"/>
                  </a:ext>
                </a:extLst>
              </a:tr>
              <a:tr h="0">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各排水槽清掃</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en-US" altLang="ja-JP" sz="1200" dirty="0"/>
                        <a:t>3-5Y</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j-ea"/>
                        <a:cs typeface="+mn-cs"/>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9"/>
                  </a:ext>
                </a:extLst>
              </a:tr>
              <a:tr h="146413">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制御盤点検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n-ea"/>
                        <a:cs typeface="+mn-cs"/>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0"/>
                  </a:ext>
                </a:extLst>
              </a:tr>
              <a:tr h="152400">
                <a:tc rowSpan="3">
                  <a:txBody>
                    <a:bodyPr/>
                    <a:lstStyle/>
                    <a:p>
                      <a:pPr algn="l"/>
                      <a:r>
                        <a:rPr kumimoji="1" lang="ja-JP" altLang="en-US" sz="1400" dirty="0"/>
                        <a:t>空調</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重油暖房機点検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en-US" altLang="ja-JP" sz="1200" b="1" dirty="0">
                        <a:solidFill>
                          <a:schemeClr val="tx1"/>
                        </a:solidFill>
                        <a:latin typeface="+mj-ea"/>
                        <a:ea typeface="+mj-ea"/>
                      </a:endParaRPr>
                    </a:p>
                  </a:txBody>
                  <a:tcPr anchor="ctr"/>
                </a:tc>
                <a:tc>
                  <a:txBody>
                    <a:bodyPr/>
                    <a:lstStyle/>
                    <a:p>
                      <a:pPr algn="r"/>
                      <a:r>
                        <a:rPr kumimoji="1" lang="ja-JP" altLang="en-US" sz="1200" dirty="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1"/>
                  </a:ext>
                </a:extLst>
              </a:tr>
              <a:tr h="364586">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空冷・水冷・インスパック点検</a:t>
                      </a:r>
                      <a:endParaRPr kumimoji="1" lang="ja-JP" altLang="en-US" sz="1400" b="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2"/>
                  </a:ext>
                </a:extLst>
              </a:tr>
              <a:tr h="16247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制御盤点検</a:t>
                      </a:r>
                      <a:endParaRPr kumimoji="1" lang="ja-JP" altLang="en-US" sz="1400" b="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t>事後</a:t>
                      </a:r>
                      <a:endParaRPr kumimoji="1" lang="ja-JP" altLang="en-US" sz="1200" b="1" kern="1200" dirty="0">
                        <a:solidFill>
                          <a:schemeClr val="dk1"/>
                        </a:solidFill>
                        <a:latin typeface="+mj-e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3"/>
                  </a:ext>
                </a:extLst>
              </a:tr>
              <a:tr h="257128">
                <a:tc rowSpan="3">
                  <a:txBody>
                    <a:bodyPr/>
                    <a:lstStyle/>
                    <a:p>
                      <a:pPr algn="l"/>
                      <a:r>
                        <a:rPr kumimoji="1" lang="ja-JP" altLang="en-US" sz="1400" dirty="0"/>
                        <a:t>電気</a:t>
                      </a:r>
                      <a:endParaRPr kumimoji="1" lang="ja-JP" altLang="en-US" sz="1400" b="0" dirty="0">
                        <a:latin typeface="+mj-ea"/>
                        <a:ea typeface="+mj-ea"/>
                      </a:endParaRPr>
                    </a:p>
                  </a:txBody>
                  <a:tcPr anchor="ctr"/>
                </a:tc>
                <a:tc>
                  <a:txBody>
                    <a:bodyPr/>
                    <a:lstStyle/>
                    <a:p>
                      <a:pPr algn="l"/>
                      <a:r>
                        <a:rPr kumimoji="1" lang="ja-JP" altLang="en-US" sz="1400" dirty="0"/>
                        <a:t>ＧＩＳ点検</a:t>
                      </a:r>
                      <a:endParaRPr kumimoji="1" lang="ja-JP" altLang="en-US" sz="1400" b="0"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r>
                        <a:rPr kumimoji="1" lang="ja-JP" altLang="en-US" sz="1200" dirty="0"/>
                        <a:t>６Ｙ</a:t>
                      </a:r>
                      <a:endParaRPr kumimoji="1" lang="ja-JP" altLang="en-US"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solidFill>
                          <a:schemeClr val="tx1"/>
                        </a:solidFill>
                        <a:latin typeface="+mj-ea"/>
                        <a:ea typeface="+mj-ea"/>
                      </a:endParaRPr>
                    </a:p>
                  </a:txBody>
                  <a:tcPr anchor="ctr"/>
                </a:tc>
                <a:tc rowSpan="3">
                  <a:txBody>
                    <a:bodyPr/>
                    <a:lstStyle/>
                    <a:p>
                      <a:pPr algn="r"/>
                      <a:r>
                        <a:rPr kumimoji="1" lang="ja-JP" altLang="en-US" sz="1200" dirty="0"/>
                        <a:t>０</a:t>
                      </a:r>
                      <a:endParaRPr kumimoji="1" lang="ja-JP" altLang="en-US" sz="1200" b="1" dirty="0">
                        <a:solidFill>
                          <a:schemeClr val="tx1"/>
                        </a:solidFill>
                        <a:latin typeface="+mj-ea"/>
                        <a:ea typeface="+mj-ea"/>
                      </a:endParaRPr>
                    </a:p>
                  </a:txBody>
                  <a:tcPr anchor="ctr"/>
                </a:tc>
                <a:extLst>
                  <a:ext uri="{0D108BD9-81ED-4DB2-BD59-A6C34878D82A}">
                    <a16:rowId xmlns:a16="http://schemas.microsoft.com/office/drawing/2014/main" val="10014"/>
                  </a:ext>
                </a:extLst>
              </a:tr>
              <a:tr h="212357">
                <a:tc vMerge="1">
                  <a:txBody>
                    <a:bodyPr/>
                    <a:lstStyle/>
                    <a:p>
                      <a:pPr algn="l"/>
                      <a:endParaRPr kumimoji="1" lang="ja-JP" altLang="en-US" sz="1400" b="1" dirty="0">
                        <a:latin typeface="+mj-ea"/>
                        <a:ea typeface="+mj-ea"/>
                      </a:endParaRPr>
                    </a:p>
                  </a:txBody>
                  <a:tcPr/>
                </a:tc>
                <a:tc>
                  <a:txBody>
                    <a:bodyPr/>
                    <a:lstStyle/>
                    <a:p>
                      <a:pPr algn="l"/>
                      <a:r>
                        <a:rPr kumimoji="1" lang="ja-JP" altLang="en-US" sz="1400" dirty="0"/>
                        <a:t>避雷器点検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5"/>
                  </a:ext>
                </a:extLst>
              </a:tr>
              <a:tr h="212357">
                <a:tc vMerge="1">
                  <a:txBody>
                    <a:bodyPr/>
                    <a:lstStyle/>
                    <a:p>
                      <a:pPr algn="l"/>
                      <a:endParaRPr kumimoji="1" lang="ja-JP" altLang="en-US" sz="1400" b="1" dirty="0">
                        <a:latin typeface="+mj-ea"/>
                        <a:ea typeface="+mj-ea"/>
                      </a:endParaRPr>
                    </a:p>
                  </a:txBody>
                  <a:tcPr/>
                </a:tc>
                <a:tc>
                  <a:txBody>
                    <a:bodyPr/>
                    <a:lstStyle/>
                    <a:p>
                      <a:pPr algn="l"/>
                      <a:r>
                        <a:rPr kumimoji="1" lang="ja-JP" altLang="en-US" sz="1400" dirty="0"/>
                        <a:t>配電盤点検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6"/>
                  </a:ext>
                </a:extLst>
              </a:tr>
              <a:tr h="212357">
                <a:tc>
                  <a:txBody>
                    <a:bodyPr/>
                    <a:lstStyle/>
                    <a:p>
                      <a:pPr algn="l"/>
                      <a:r>
                        <a:rPr kumimoji="1" lang="ja-JP" altLang="en-US" sz="1400" dirty="0"/>
                        <a:t>共通</a:t>
                      </a:r>
                      <a:endParaRPr kumimoji="1" lang="ja-JP" altLang="en-US" sz="1400" b="0" dirty="0">
                        <a:latin typeface="+mj-ea"/>
                        <a:ea typeface="+mj-ea"/>
                      </a:endParaRPr>
                    </a:p>
                  </a:txBody>
                  <a:tcPr/>
                </a:tc>
                <a:tc>
                  <a:txBody>
                    <a:bodyPr/>
                    <a:lstStyle/>
                    <a:p>
                      <a:pPr algn="l"/>
                      <a:r>
                        <a:rPr kumimoji="1" lang="ja-JP" altLang="en-US" sz="1400" dirty="0"/>
                        <a:t>各種ポンプ点検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３Ｙ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7"/>
                  </a:ext>
                </a:extLst>
              </a:tr>
            </a:tbl>
          </a:graphicData>
        </a:graphic>
      </p:graphicFrame>
      <p:sp>
        <p:nvSpPr>
          <p:cNvPr id="6" name="正方形/長方形 5"/>
          <p:cNvSpPr/>
          <p:nvPr/>
        </p:nvSpPr>
        <p:spPr>
          <a:xfrm>
            <a:off x="359531" y="6275171"/>
            <a:ext cx="8352928" cy="380722"/>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簡素化できる保全があるが、不足する保全もあり、予算</a:t>
            </a:r>
            <a:r>
              <a:rPr lang="ja-JP" altLang="en-US">
                <a:solidFill>
                  <a:prstClr val="white"/>
                </a:solidFill>
                <a:latin typeface="Calibri"/>
                <a:ea typeface="ＭＳ Ｐゴシック" panose="020B0600070205080204" pitchFamily="50" charset="-128"/>
              </a:rPr>
              <a:t>が約４</a:t>
            </a:r>
            <a:r>
              <a:rPr lang="en-US" altLang="ja-JP">
                <a:solidFill>
                  <a:prstClr val="white"/>
                </a:solidFill>
                <a:latin typeface="Calibri"/>
                <a:ea typeface="ＭＳ Ｐゴシック" panose="020B0600070205080204" pitchFamily="50" charset="-128"/>
              </a:rPr>
              <a:t>%</a:t>
            </a:r>
            <a:r>
              <a:rPr lang="ja-JP" altLang="en-US" dirty="0">
                <a:solidFill>
                  <a:prstClr val="white"/>
                </a:solidFill>
                <a:latin typeface="Calibri"/>
                <a:ea typeface="ＭＳ Ｐゴシック" panose="020B0600070205080204" pitchFamily="50" charset="-128"/>
              </a:rPr>
              <a:t>増見込み</a:t>
            </a:r>
          </a:p>
        </p:txBody>
      </p:sp>
      <p:sp>
        <p:nvSpPr>
          <p:cNvPr id="7" name="テキスト ボックス 6"/>
          <p:cNvSpPr txBox="1"/>
          <p:nvPr/>
        </p:nvSpPr>
        <p:spPr>
          <a:xfrm>
            <a:off x="7878083" y="335832"/>
            <a:ext cx="936104" cy="307777"/>
          </a:xfrm>
          <a:prstGeom prst="rect">
            <a:avLst/>
          </a:prstGeom>
          <a:noFill/>
        </p:spPr>
        <p:txBody>
          <a:bodyPr wrap="square" rtlCol="0">
            <a:spAutoFit/>
          </a:bodyPr>
          <a:lstStyle/>
          <a:p>
            <a:r>
              <a:rPr lang="ja-JP" altLang="en-US" sz="1400" dirty="0">
                <a:solidFill>
                  <a:prstClr val="black"/>
                </a:solidFill>
                <a:latin typeface="ＭＳ Ｐゴシック" panose="020B0600070205080204" pitchFamily="50" charset="-128"/>
                <a:ea typeface="ＭＳ Ｐゴシック" panose="020B0600070205080204" pitchFamily="50" charset="-128"/>
              </a:rPr>
              <a:t>増１</a:t>
            </a:r>
            <a:r>
              <a:rPr lang="en-US" altLang="ja-JP" sz="1400" dirty="0">
                <a:solidFill>
                  <a:prstClr val="black"/>
                </a:solidFill>
                <a:latin typeface="ＭＳ Ｐゴシック" panose="020B0600070205080204" pitchFamily="50" charset="-128"/>
                <a:ea typeface="ＭＳ Ｐゴシック" panose="020B0600070205080204" pitchFamily="50" charset="-128"/>
              </a:rPr>
              <a:t>,200</a:t>
            </a:r>
            <a:endParaRPr lang="ja-JP" altLang="en-US" sz="1400" dirty="0">
              <a:solidFill>
                <a:prstClr val="black"/>
              </a:solidFill>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3347864" y="390880"/>
            <a:ext cx="3888432"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大信精機の保全費は大よそ</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30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　事後修理</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10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a:t>
            </a:r>
          </a:p>
        </p:txBody>
      </p:sp>
    </p:spTree>
    <p:extLst>
      <p:ext uri="{BB962C8B-B14F-4D97-AF65-F5344CB8AC3E}">
        <p14:creationId xmlns:p14="http://schemas.microsoft.com/office/powerpoint/2010/main" val="4056642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07504" y="302925"/>
            <a:ext cx="8928992" cy="6446278"/>
          </a:xfrm>
          <a:prstGeom prst="roundRect">
            <a:avLst>
              <a:gd name="adj" fmla="val 0"/>
            </a:avLst>
          </a:prstGeom>
          <a:solidFill>
            <a:schemeClr val="accent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21"/>
          <p:cNvGraphicFramePr>
            <a:graphicFrameLocks noGrp="1"/>
          </p:cNvGraphicFramePr>
          <p:nvPr/>
        </p:nvGraphicFramePr>
        <p:xfrm>
          <a:off x="251521" y="767881"/>
          <a:ext cx="8640959" cy="5262397"/>
        </p:xfrm>
        <a:graphic>
          <a:graphicData uri="http://schemas.openxmlformats.org/drawingml/2006/table">
            <a:tbl>
              <a:tblPr firstRow="1" bandRow="1">
                <a:tableStyleId>{D7AC3CCA-C797-4891-BE02-D94E43425B78}</a:tableStyleId>
              </a:tblPr>
              <a:tblGrid>
                <a:gridCol w="507354">
                  <a:extLst>
                    <a:ext uri="{9D8B030D-6E8A-4147-A177-3AD203B41FA5}">
                      <a16:colId xmlns:a16="http://schemas.microsoft.com/office/drawing/2014/main" val="20000"/>
                    </a:ext>
                  </a:extLst>
                </a:gridCol>
                <a:gridCol w="258899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944216">
                  <a:extLst>
                    <a:ext uri="{9D8B030D-6E8A-4147-A177-3AD203B41FA5}">
                      <a16:colId xmlns:a16="http://schemas.microsoft.com/office/drawing/2014/main" val="20004"/>
                    </a:ext>
                  </a:extLst>
                </a:gridCol>
                <a:gridCol w="792087">
                  <a:extLst>
                    <a:ext uri="{9D8B030D-6E8A-4147-A177-3AD203B41FA5}">
                      <a16:colId xmlns:a16="http://schemas.microsoft.com/office/drawing/2014/main" val="20005"/>
                    </a:ext>
                  </a:extLst>
                </a:gridCol>
              </a:tblGrid>
              <a:tr h="243001">
                <a:tc rowSpan="2" gridSpan="2">
                  <a:txBody>
                    <a:bodyPr/>
                    <a:lstStyle/>
                    <a:p>
                      <a:r>
                        <a:rPr kumimoji="1" lang="ja-JP" altLang="en-US" sz="1600" b="1" dirty="0">
                          <a:latin typeface="+mj-ea"/>
                          <a:ea typeface="+mj-ea"/>
                        </a:rPr>
                        <a:t>取組事項</a:t>
                      </a:r>
                    </a:p>
                  </a:txBody>
                  <a:tcPr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400" b="0" dirty="0"/>
                        <a:t>16</a:t>
                      </a:r>
                      <a:r>
                        <a:rPr lang="ja-JP" altLang="en-US" sz="1400" b="0" dirty="0"/>
                        <a:t>年度</a:t>
                      </a:r>
                      <a:endParaRPr lang="en-US" altLang="ja-JP" sz="1400"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400" b="0" dirty="0"/>
                        <a:t>17</a:t>
                      </a:r>
                      <a:r>
                        <a:rPr lang="ja-JP" altLang="en-US" sz="1400" b="0" dirty="0"/>
                        <a:t>年度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r>
                        <a:rPr lang="ja-JP" altLang="en-US" sz="1400" b="0" dirty="0"/>
                        <a:t>管理費</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31843">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10      11</a:t>
                      </a:r>
                      <a:r>
                        <a:rPr lang="ja-JP" altLang="en-US" b="0" baseline="0" dirty="0"/>
                        <a:t>      </a:t>
                      </a:r>
                      <a:r>
                        <a:rPr lang="en-US" altLang="ja-JP" b="0" dirty="0"/>
                        <a:t>12</a:t>
                      </a:r>
                      <a:endParaRPr lang="ja-JP" altLang="en-US" b="0" dirty="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1 </a:t>
                      </a:r>
                      <a:r>
                        <a:rPr lang="ja-JP" altLang="en-US" b="0" dirty="0"/>
                        <a:t>　</a:t>
                      </a:r>
                      <a:r>
                        <a:rPr lang="en-US" altLang="ja-JP" b="0" dirty="0"/>
                        <a:t>2</a:t>
                      </a:r>
                      <a:r>
                        <a:rPr lang="ja-JP" altLang="en-US" b="0" dirty="0"/>
                        <a:t>　 </a:t>
                      </a:r>
                      <a:r>
                        <a:rPr lang="en-US" altLang="ja-JP" b="0" dirty="0"/>
                        <a:t>3</a:t>
                      </a:r>
                      <a:r>
                        <a:rPr lang="ja-JP" altLang="en-US" b="0" dirty="0"/>
                        <a:t>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4     6  </a:t>
                      </a:r>
                      <a:r>
                        <a:rPr lang="ja-JP" altLang="en-US" b="0" baseline="0" dirty="0"/>
                        <a:t> </a:t>
                      </a:r>
                      <a:r>
                        <a:rPr lang="en-US" altLang="ja-JP" b="0" dirty="0"/>
                        <a:t>  9    12</a:t>
                      </a:r>
                      <a:r>
                        <a:rPr lang="ja-JP" altLang="en-US" b="0" dirty="0"/>
                        <a:t>　</a:t>
                      </a:r>
                      <a:r>
                        <a:rPr lang="en-US" altLang="ja-JP" b="0" dirty="0"/>
                        <a:t>   3</a:t>
                      </a:r>
                      <a:endParaRPr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kumimoji="1" lang="ja-JP" altLang="en-US"/>
                    </a:p>
                  </a:txBody>
                  <a:tcPr/>
                </a:tc>
                <a:extLst>
                  <a:ext uri="{0D108BD9-81ED-4DB2-BD59-A6C34878D82A}">
                    <a16:rowId xmlns:a16="http://schemas.microsoft.com/office/drawing/2014/main" val="10001"/>
                  </a:ext>
                </a:extLst>
              </a:tr>
              <a:tr h="432048">
                <a:tc rowSpan="4">
                  <a:txBody>
                    <a:bodyPr/>
                    <a:lstStyle/>
                    <a:p>
                      <a:pPr algn="ctr"/>
                      <a:r>
                        <a:rPr kumimoji="1" lang="en-US" altLang="ja-JP" sz="1400" b="0" dirty="0">
                          <a:latin typeface="+mn-ea"/>
                          <a:ea typeface="+mn-ea"/>
                        </a:rPr>
                        <a:t>P</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打合せ・帳票提出</a:t>
                      </a:r>
                    </a:p>
                  </a:txBody>
                  <a:tcPr anchor="ctr"/>
                </a:tc>
                <a:tc>
                  <a:txBody>
                    <a:bodyPr/>
                    <a:lstStyle/>
                    <a:p>
                      <a:endParaRPr kumimoji="1" lang="ja-JP" altLang="en-US" sz="1200" dirty="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4">
                  <a:txBody>
                    <a:bodyPr/>
                    <a:lstStyle/>
                    <a:p>
                      <a:pPr algn="ctr"/>
                      <a:r>
                        <a:rPr kumimoji="1" lang="en-US" altLang="ja-JP" sz="1600" b="1" dirty="0">
                          <a:latin typeface="+mj-ea"/>
                          <a:ea typeface="+mj-ea"/>
                        </a:rPr>
                        <a:t>2,400</a:t>
                      </a:r>
                      <a:endParaRPr kumimoji="1" lang="ja-JP" altLang="en-US" sz="1600" b="1" dirty="0">
                        <a:latin typeface="+mj-ea"/>
                        <a:ea typeface="+mj-ea"/>
                      </a:endParaRPr>
                    </a:p>
                    <a:p>
                      <a:pPr algn="ctr"/>
                      <a:r>
                        <a:rPr kumimoji="1" lang="ja-JP" altLang="en-US" sz="1200" b="1" dirty="0">
                          <a:latin typeface="+mj-ea"/>
                          <a:ea typeface="+mj-ea"/>
                        </a:rPr>
                        <a:t>千円</a:t>
                      </a:r>
                    </a:p>
                    <a:p>
                      <a:pPr algn="ctr"/>
                      <a:endParaRPr kumimoji="1" lang="ja-JP" altLang="en-US" sz="1200" b="1" dirty="0">
                        <a:latin typeface="+mj-ea"/>
                        <a:ea typeface="+mj-ea"/>
                      </a:endParaRPr>
                    </a:p>
                    <a:p>
                      <a:pPr algn="ctr"/>
                      <a:r>
                        <a:rPr kumimoji="1" lang="ja-JP" altLang="en-US" sz="1200" b="1" dirty="0">
                          <a:latin typeface="+mj-ea"/>
                          <a:ea typeface="+mj-ea"/>
                        </a:rPr>
                        <a:t>完了</a:t>
                      </a:r>
                    </a:p>
                  </a:txBody>
                  <a:tcPr anchor="ctr">
                    <a:lnL w="12700" cap="flat" cmpd="sng" algn="ctr">
                      <a:solidFill>
                        <a:schemeClr val="tx1"/>
                      </a:solidFill>
                      <a:prstDash val="solid"/>
                      <a:round/>
                      <a:headEnd type="none" w="med" len="med"/>
                      <a:tailEnd type="none" w="med" len="med"/>
                    </a:lnL>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8595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a:t>各設備の現地確認・</a:t>
                      </a:r>
                      <a:r>
                        <a:rPr kumimoji="1" lang="ja-JP" altLang="en-US" sz="1400" dirty="0"/>
                        <a:t>データ入力</a:t>
                      </a:r>
                      <a:endParaRPr kumimoji="1" lang="ja-JP" altLang="en-US" sz="1400" b="0" dirty="0">
                        <a:latin typeface="+mn-ea"/>
                        <a:ea typeface="+mn-ea"/>
                      </a:endParaRPr>
                    </a:p>
                  </a:txBody>
                  <a:tcPr anchor="ctr"/>
                </a:tc>
                <a:tc>
                  <a:txBody>
                    <a:bodyPr/>
                    <a:lstStyle/>
                    <a:p>
                      <a:endParaRPr kumimoji="1" lang="en-US" altLang="ja-JP" sz="1200" dirty="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1806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保全プログラム作成と確認</a:t>
                      </a:r>
                      <a:endParaRPr lang="ja-JP" altLang="en-US" sz="1400" b="0" dirty="0">
                        <a:latin typeface="+mn-ea"/>
                        <a:ea typeface="+mn-ea"/>
                      </a:endParaRPr>
                    </a:p>
                  </a:txBody>
                  <a:tcPr anchor="ctr"/>
                </a:tc>
                <a:tc>
                  <a:txBody>
                    <a:bodyPr/>
                    <a:lstStyle/>
                    <a:p>
                      <a:endParaRPr kumimoji="1" lang="ja-JP" altLang="en-US" sz="12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15285">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納入・取扱説明</a:t>
                      </a:r>
                      <a:endParaRPr kumimoji="1" lang="ja-JP" altLang="en-US" sz="1400" b="0" dirty="0"/>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15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400" b="0" dirty="0">
                          <a:latin typeface="+mn-ea"/>
                          <a:ea typeface="+mn-ea"/>
                        </a:rPr>
                        <a:t>P</a:t>
                      </a: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accent1">
                              <a:lumMod val="75000"/>
                            </a:schemeClr>
                          </a:solidFill>
                        </a:rPr>
                        <a:t>保全実績・周期</a:t>
                      </a:r>
                      <a:endParaRPr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BlToTr w="6350" cap="flat" cmpd="sng" algn="ctr">
                      <a:noFill/>
                      <a:prstDash val="solid"/>
                      <a:round/>
                      <a:headEnd type="none" w="med" len="med"/>
                      <a:tailEnd type="none" w="med" len="med"/>
                    </a:lnBlToTr>
                  </a:tcPr>
                </a:tc>
                <a:extLst>
                  <a:ext uri="{0D108BD9-81ED-4DB2-BD59-A6C34878D82A}">
                    <a16:rowId xmlns:a16="http://schemas.microsoft.com/office/drawing/2014/main" val="10006"/>
                  </a:ext>
                </a:extLst>
              </a:tr>
              <a:tr h="485957">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rPr>
                        <a:t>D</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17</a:t>
                      </a:r>
                      <a:r>
                        <a:rPr kumimoji="1" lang="ja-JP" altLang="en-US" sz="1400" dirty="0"/>
                        <a:t>年度計画立案</a:t>
                      </a:r>
                      <a:r>
                        <a:rPr lang="ja-JP" altLang="en-US" sz="1400" dirty="0"/>
                        <a:t>・仕様反映</a:t>
                      </a:r>
                      <a:endParaRPr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rowSpan="2">
                  <a:txBody>
                    <a:bodyPr/>
                    <a:lstStyle/>
                    <a:p>
                      <a:pPr algn="ctr"/>
                      <a:r>
                        <a:rPr kumimoji="1" lang="en-US" altLang="ja-JP" sz="1600" b="1" dirty="0">
                          <a:latin typeface="+mj-ea"/>
                          <a:ea typeface="+mj-ea"/>
                        </a:rPr>
                        <a:t>800</a:t>
                      </a:r>
                      <a:endParaRPr kumimoji="1" lang="ja-JP" altLang="en-US" sz="1600" b="1" dirty="0">
                        <a:latin typeface="+mj-ea"/>
                        <a:ea typeface="+mj-ea"/>
                      </a:endParaRPr>
                    </a:p>
                    <a:p>
                      <a:pPr algn="ctr"/>
                      <a:r>
                        <a:rPr kumimoji="1" lang="ja-JP" altLang="en-US" sz="1200" b="1" dirty="0">
                          <a:latin typeface="+mj-ea"/>
                          <a:ea typeface="+mj-ea"/>
                        </a:rPr>
                        <a:t>千円</a:t>
                      </a:r>
                    </a:p>
                    <a:p>
                      <a:pPr algn="ctr"/>
                      <a:r>
                        <a:rPr kumimoji="1" lang="ja-JP" altLang="en-US" sz="1200" b="1" dirty="0">
                          <a:latin typeface="+mj-ea"/>
                          <a:ea typeface="+mj-ea"/>
                        </a:rPr>
                        <a:t>（１２０</a:t>
                      </a:r>
                      <a:r>
                        <a:rPr kumimoji="1" lang="en-US" altLang="ja-JP" sz="1200" b="1" dirty="0">
                          <a:latin typeface="+mj-ea"/>
                          <a:ea typeface="+mj-ea"/>
                        </a:rPr>
                        <a:t>H</a:t>
                      </a:r>
                      <a:r>
                        <a:rPr kumimoji="1" lang="ja-JP" altLang="en-US" sz="1200" b="1" dirty="0">
                          <a:latin typeface="+mj-ea"/>
                          <a:ea typeface="+mj-ea"/>
                        </a:rPr>
                        <a:t>）</a:t>
                      </a: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528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仕様作成・現説・発注</a:t>
                      </a: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r h="485957">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工事管理・立会い</a:t>
                      </a:r>
                      <a:endParaRPr kumimoji="1"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TlToBr w="9525" cap="flat" cmpd="sng" algn="ctr">
                      <a:solidFill>
                        <a:schemeClr val="tx1"/>
                      </a:solidFill>
                      <a:prstDash val="solid"/>
                      <a:round/>
                      <a:headEnd type="none" w="med" len="med"/>
                      <a:tailEnd type="none" w="med" len="med"/>
                    </a:lnTlToBr>
                    <a:lnBlToTr w="9525" cap="flat" cmpd="sng" algn="ctr">
                      <a:solidFill>
                        <a:schemeClr val="tx1"/>
                      </a:solidFill>
                      <a:prstDash val="solid"/>
                      <a:round/>
                      <a:headEnd type="none" w="med" len="med"/>
                      <a:tailEnd type="none" w="med" len="med"/>
                    </a:lnBlToTr>
                  </a:tcPr>
                </a:tc>
                <a:extLst>
                  <a:ext uri="{0D108BD9-81ED-4DB2-BD59-A6C34878D82A}">
                    <a16:rowId xmlns:a16="http://schemas.microsoft.com/office/drawing/2014/main" val="10009"/>
                  </a:ext>
                </a:extLst>
              </a:tr>
              <a:tr h="485957">
                <a:tc>
                  <a:txBody>
                    <a:bodyPr/>
                    <a:lstStyle/>
                    <a:p>
                      <a:pPr algn="ctr"/>
                      <a:r>
                        <a:rPr kumimoji="1" lang="en-US" altLang="ja-JP" sz="1400" b="0" dirty="0">
                          <a:latin typeface="+mn-ea"/>
                          <a:ea typeface="+mn-ea"/>
                        </a:rPr>
                        <a:t>C</a:t>
                      </a:r>
                      <a:endParaRPr kumimoji="1" lang="ja-JP" altLang="en-US" sz="1400" b="0" dirty="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pPr algn="l"/>
                      <a:r>
                        <a:rPr kumimoji="1" lang="ja-JP" altLang="en-US" sz="1400" dirty="0"/>
                        <a:t>保全実績の確認　</a:t>
                      </a:r>
                      <a:endParaRPr kumimoji="1" lang="ja-JP" altLang="en-US" sz="1400" b="0" dirty="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pPr algn="ctr"/>
                      <a:r>
                        <a:rPr kumimoji="1" lang="en-US" altLang="ja-JP" sz="1600" b="1" kern="1200" dirty="0">
                          <a:solidFill>
                            <a:schemeClr val="dk1"/>
                          </a:solidFill>
                          <a:latin typeface="+mj-ea"/>
                          <a:ea typeface="+mn-ea"/>
                          <a:cs typeface="+mn-cs"/>
                        </a:rPr>
                        <a:t>500</a:t>
                      </a:r>
                      <a:endParaRPr kumimoji="1" lang="ja-JP" altLang="en-US" sz="1600" b="1" kern="1200" dirty="0">
                        <a:solidFill>
                          <a:schemeClr val="dk1"/>
                        </a:solidFill>
                        <a:latin typeface="+mj-ea"/>
                        <a:ea typeface="+mn-ea"/>
                        <a:cs typeface="+mn-cs"/>
                      </a:endParaRPr>
                    </a:p>
                    <a:p>
                      <a:pPr algn="ctr"/>
                      <a:r>
                        <a:rPr kumimoji="1" lang="ja-JP" altLang="en-US" sz="1200" b="1" kern="1200" dirty="0">
                          <a:solidFill>
                            <a:schemeClr val="dk1"/>
                          </a:solidFill>
                          <a:latin typeface="+mj-ea"/>
                          <a:ea typeface="+mn-ea"/>
                          <a:cs typeface="+mn-cs"/>
                        </a:rPr>
                        <a:t>千円</a:t>
                      </a:r>
                    </a:p>
                    <a:p>
                      <a:pPr algn="ctr"/>
                      <a:r>
                        <a:rPr kumimoji="1" lang="ja-JP" altLang="en-US" sz="1200" b="1" kern="1200" dirty="0">
                          <a:solidFill>
                            <a:schemeClr val="dk1"/>
                          </a:solidFill>
                          <a:latin typeface="+mj-ea"/>
                          <a:ea typeface="+mn-ea"/>
                          <a:cs typeface="+mn-cs"/>
                        </a:rPr>
                        <a:t>（</a:t>
                      </a:r>
                      <a:r>
                        <a:rPr kumimoji="1" lang="en-US" altLang="ja-JP" sz="1200" b="1" kern="1200" dirty="0">
                          <a:solidFill>
                            <a:schemeClr val="dk1"/>
                          </a:solidFill>
                          <a:latin typeface="+mj-ea"/>
                          <a:ea typeface="+mn-ea"/>
                          <a:cs typeface="+mn-cs"/>
                        </a:rPr>
                        <a:t>8</a:t>
                      </a:r>
                      <a:r>
                        <a:rPr kumimoji="1" lang="ja-JP" altLang="en-US" sz="1200" b="1" kern="1200" dirty="0">
                          <a:solidFill>
                            <a:schemeClr val="dk1"/>
                          </a:solidFill>
                          <a:latin typeface="+mj-ea"/>
                          <a:ea typeface="+mn-ea"/>
                          <a:cs typeface="+mn-cs"/>
                        </a:rPr>
                        <a:t>０</a:t>
                      </a:r>
                      <a:r>
                        <a:rPr kumimoji="1" lang="en-US" altLang="ja-JP" sz="1200" b="1" kern="1200" dirty="0">
                          <a:solidFill>
                            <a:schemeClr val="dk1"/>
                          </a:solidFill>
                          <a:latin typeface="+mj-ea"/>
                          <a:ea typeface="+mn-ea"/>
                          <a:cs typeface="+mn-cs"/>
                        </a:rPr>
                        <a:t>H</a:t>
                      </a:r>
                      <a:r>
                        <a:rPr kumimoji="1" lang="ja-JP" altLang="en-US" sz="1200" b="1" kern="1200" dirty="0">
                          <a:solidFill>
                            <a:schemeClr val="dk1"/>
                          </a:solidFill>
                          <a:latin typeface="+mj-ea"/>
                          <a:ea typeface="+mn-ea"/>
                          <a:cs typeface="+mn-cs"/>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0"/>
                  </a:ext>
                </a:extLst>
              </a:tr>
              <a:tr h="485957">
                <a:tc>
                  <a:txBody>
                    <a:bodyPr/>
                    <a:lstStyle/>
                    <a:p>
                      <a:pPr algn="ctr"/>
                      <a:r>
                        <a:rPr kumimoji="1" lang="en-US" altLang="ja-JP" sz="1400" b="0" dirty="0">
                          <a:latin typeface="+mn-ea"/>
                          <a:ea typeface="+mn-ea"/>
                        </a:rPr>
                        <a:t>A</a:t>
                      </a:r>
                      <a:endParaRPr kumimoji="1" lang="ja-JP" altLang="en-US" sz="1400" b="0" dirty="0">
                        <a:latin typeface="+mn-ea"/>
                        <a:ea typeface="+mn-ea"/>
                      </a:endParaRPr>
                    </a:p>
                  </a:txBody>
                  <a:tcPr anchor="ctr">
                    <a:lnT w="12700" cap="flat" cmpd="sng" algn="ctr">
                      <a:solidFill>
                        <a:schemeClr val="tx1"/>
                      </a:solidFill>
                      <a:prstDash val="solid"/>
                      <a:round/>
                      <a:headEnd type="none" w="med" len="med"/>
                      <a:tailEnd type="none" w="med" len="med"/>
                    </a:lnT>
                  </a:tcPr>
                </a:tc>
                <a:tc>
                  <a:txBody>
                    <a:bodyPr/>
                    <a:lstStyle/>
                    <a:p>
                      <a:pPr algn="l"/>
                      <a:r>
                        <a:rPr kumimoji="1" lang="ja-JP" altLang="en-US" sz="1400" dirty="0"/>
                        <a:t>保全仕様・劣化・更新へ反映</a:t>
                      </a:r>
                      <a:endParaRPr kumimoji="1" lang="ja-JP" altLang="en-US" sz="1400" b="0" dirty="0">
                        <a:latin typeface="+mj-ea"/>
                        <a:ea typeface="+mj-ea"/>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sp>
        <p:nvSpPr>
          <p:cNvPr id="23" name="テキスト ボックス 22"/>
          <p:cNvSpPr txBox="1"/>
          <p:nvPr/>
        </p:nvSpPr>
        <p:spPr>
          <a:xfrm>
            <a:off x="161662" y="351803"/>
            <a:ext cx="5112569"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実績と今後の進め方</a:t>
            </a:r>
          </a:p>
        </p:txBody>
      </p:sp>
      <p:cxnSp>
        <p:nvCxnSpPr>
          <p:cNvPr id="33" name="直線コネクタ 32"/>
          <p:cNvCxnSpPr/>
          <p:nvPr/>
        </p:nvCxnSpPr>
        <p:spPr>
          <a:xfrm>
            <a:off x="3707905" y="2264226"/>
            <a:ext cx="192093"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4/4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
        <p:nvSpPr>
          <p:cNvPr id="3" name="円/楕円 2"/>
          <p:cNvSpPr>
            <a:spLocks noChangeAspect="1"/>
          </p:cNvSpPr>
          <p:nvPr/>
        </p:nvSpPr>
        <p:spPr>
          <a:xfrm>
            <a:off x="3491880" y="1713314"/>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1" name="直線コネクタ 50"/>
          <p:cNvCxnSpPr/>
          <p:nvPr/>
        </p:nvCxnSpPr>
        <p:spPr>
          <a:xfrm>
            <a:off x="5148064" y="3513514"/>
            <a:ext cx="288032"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52" name="円/楕円 51"/>
          <p:cNvSpPr>
            <a:spLocks noChangeAspect="1"/>
          </p:cNvSpPr>
          <p:nvPr/>
        </p:nvSpPr>
        <p:spPr>
          <a:xfrm>
            <a:off x="3960721" y="2649418"/>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3" name="円/楕円 52"/>
          <p:cNvSpPr>
            <a:spLocks noChangeAspect="1"/>
          </p:cNvSpPr>
          <p:nvPr/>
        </p:nvSpPr>
        <p:spPr>
          <a:xfrm>
            <a:off x="3979384" y="3081466"/>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4" name="円/楕円 53"/>
          <p:cNvSpPr>
            <a:spLocks noChangeAspect="1"/>
          </p:cNvSpPr>
          <p:nvPr/>
        </p:nvSpPr>
        <p:spPr>
          <a:xfrm>
            <a:off x="5436096" y="3945562"/>
            <a:ext cx="88560" cy="885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6" name="直線コネクタ 55"/>
          <p:cNvCxnSpPr/>
          <p:nvPr/>
        </p:nvCxnSpPr>
        <p:spPr>
          <a:xfrm>
            <a:off x="6402787" y="4800327"/>
            <a:ext cx="1396681"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6612156" y="5313714"/>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6972196" y="5317771"/>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404244" y="5312498"/>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596337" y="5822030"/>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727584" y="5063006"/>
            <a:ext cx="8164897" cy="967138"/>
          </a:xfrm>
          <a:prstGeom prst="rect">
            <a:avLst/>
          </a:prstGeom>
          <a:noFill/>
          <a:ln w="222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cxnSp>
        <p:nvCxnSpPr>
          <p:cNvPr id="20" name="直線コネクタ 19"/>
          <p:cNvCxnSpPr/>
          <p:nvPr/>
        </p:nvCxnSpPr>
        <p:spPr>
          <a:xfrm>
            <a:off x="5970738" y="4368279"/>
            <a:ext cx="432048"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788024" y="3109375"/>
            <a:ext cx="144016"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6" name="右中かっこ 5"/>
          <p:cNvSpPr/>
          <p:nvPr/>
        </p:nvSpPr>
        <p:spPr>
          <a:xfrm flipH="1">
            <a:off x="7896387" y="3808237"/>
            <a:ext cx="204005" cy="2052228"/>
          </a:xfrm>
          <a:prstGeom prst="rightBrace">
            <a:avLst>
              <a:gd name="adj1" fmla="val 29946"/>
              <a:gd name="adj2" fmla="val 14991"/>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27" name="正方形/長方形 26"/>
          <p:cNvSpPr/>
          <p:nvPr/>
        </p:nvSpPr>
        <p:spPr>
          <a:xfrm>
            <a:off x="395536" y="6168479"/>
            <a:ext cx="8352928" cy="504056"/>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保全実績の確認から仕様を反映し、次年度計画を立案までの保全管理が重要</a:t>
            </a:r>
          </a:p>
        </p:txBody>
      </p:sp>
      <p:sp>
        <p:nvSpPr>
          <p:cNvPr id="2" name="角丸四角形 1"/>
          <p:cNvSpPr/>
          <p:nvPr/>
        </p:nvSpPr>
        <p:spPr>
          <a:xfrm>
            <a:off x="6496703" y="3808237"/>
            <a:ext cx="1348216" cy="641381"/>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Ｄ：大信と共に</a:t>
            </a:r>
          </a:p>
          <a:p>
            <a:r>
              <a:rPr lang="ja-JP" altLang="en-US" sz="1100" b="1" dirty="0">
                <a:solidFill>
                  <a:prstClr val="black"/>
                </a:solidFill>
                <a:latin typeface="Calibri"/>
                <a:ea typeface="ＭＳ Ｐゴシック" panose="020B0600070205080204" pitchFamily="50" charset="-128"/>
              </a:rPr>
              <a:t>　　保全管理</a:t>
            </a:r>
            <a:endParaRPr lang="ja-JP" altLang="en-US" dirty="0">
              <a:solidFill>
                <a:prstClr val="black"/>
              </a:solidFill>
              <a:latin typeface="Calibri"/>
              <a:ea typeface="ＭＳ Ｐゴシック" panose="020B0600070205080204" pitchFamily="50" charset="-128"/>
            </a:endParaRPr>
          </a:p>
        </p:txBody>
      </p:sp>
      <p:cxnSp>
        <p:nvCxnSpPr>
          <p:cNvPr id="10" name="直線コネクタ 9"/>
          <p:cNvCxnSpPr/>
          <p:nvPr/>
        </p:nvCxnSpPr>
        <p:spPr>
          <a:xfrm>
            <a:off x="8100391" y="3288160"/>
            <a:ext cx="801190" cy="3719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24390" y="3383070"/>
            <a:ext cx="864096" cy="276999"/>
          </a:xfrm>
          <a:prstGeom prst="rect">
            <a:avLst/>
          </a:prstGeom>
          <a:noFill/>
        </p:spPr>
        <p:txBody>
          <a:bodyPr wrap="square" rtlCol="0">
            <a:spAutoFit/>
          </a:bodyPr>
          <a:lstStyle/>
          <a:p>
            <a:r>
              <a:rPr lang="en-US" altLang="ja-JP" sz="1200" dirty="0">
                <a:solidFill>
                  <a:prstClr val="black"/>
                </a:solidFill>
                <a:latin typeface="ＭＳ Ｐゴシック" panose="020B0600070205080204" pitchFamily="50" charset="-128"/>
                <a:ea typeface="ＭＳ Ｐゴシック" panose="020B0600070205080204" pitchFamily="50" charset="-128"/>
              </a:rPr>
              <a:t>1/25</a:t>
            </a:r>
          </a:p>
        </p:txBody>
      </p:sp>
      <p:sp>
        <p:nvSpPr>
          <p:cNvPr id="31" name="角丸四角形 30"/>
          <p:cNvSpPr/>
          <p:nvPr/>
        </p:nvSpPr>
        <p:spPr>
          <a:xfrm>
            <a:off x="6496703" y="2917998"/>
            <a:ext cx="1355259" cy="504056"/>
          </a:xfrm>
          <a:prstGeom prst="roundRect">
            <a:avLst/>
          </a:prstGeom>
          <a:solidFill>
            <a:schemeClr val="bg1"/>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Ｐ：システムはＯＫ</a:t>
            </a:r>
          </a:p>
        </p:txBody>
      </p:sp>
      <p:sp>
        <p:nvSpPr>
          <p:cNvPr id="32" name="角丸四角形 31"/>
          <p:cNvSpPr/>
          <p:nvPr/>
        </p:nvSpPr>
        <p:spPr>
          <a:xfrm>
            <a:off x="5128759" y="5380254"/>
            <a:ext cx="1348216" cy="562676"/>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Ｃ，Ａ：サポートを　　</a:t>
            </a:r>
          </a:p>
          <a:p>
            <a:r>
              <a:rPr lang="ja-JP" altLang="en-US" sz="1100" b="1" dirty="0">
                <a:solidFill>
                  <a:prstClr val="black"/>
                </a:solidFill>
                <a:latin typeface="Calibri"/>
                <a:ea typeface="ＭＳ Ｐゴシック" panose="020B0600070205080204" pitchFamily="50" charset="-128"/>
              </a:rPr>
              <a:t>　　　　継続</a:t>
            </a:r>
          </a:p>
        </p:txBody>
      </p:sp>
      <p:sp>
        <p:nvSpPr>
          <p:cNvPr id="34" name="正方形/長方形 33"/>
          <p:cNvSpPr/>
          <p:nvPr/>
        </p:nvSpPr>
        <p:spPr>
          <a:xfrm>
            <a:off x="727583" y="5063006"/>
            <a:ext cx="8164897" cy="96713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35" name="正方形/長方形 34"/>
          <p:cNvSpPr/>
          <p:nvPr/>
        </p:nvSpPr>
        <p:spPr>
          <a:xfrm>
            <a:off x="727582" y="3676996"/>
            <a:ext cx="8164897" cy="89341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Tree>
    <p:extLst>
      <p:ext uri="{BB962C8B-B14F-4D97-AF65-F5344CB8AC3E}">
        <p14:creationId xmlns:p14="http://schemas.microsoft.com/office/powerpoint/2010/main" val="629840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37</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09103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３、工場ファシリティーマネージメントの深化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986482" cy="323165"/>
          </a:xfrm>
          <a:prstGeom prst="rect">
            <a:avLst/>
          </a:prstGeom>
          <a:noFill/>
        </p:spPr>
        <p:txBody>
          <a:bodyPr wrap="none" rtlCol="0">
            <a:spAutoFit/>
          </a:bodyPr>
          <a:lstStyle/>
          <a:p>
            <a:pPr lvl="0">
              <a:defRPr/>
            </a:pP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工場</a:t>
            </a:r>
            <a:r>
              <a:rPr lang="ja-JP" altLang="en-US" sz="1500" b="1" dirty="0">
                <a:solidFill>
                  <a:srgbClr val="000000"/>
                </a:solidFill>
                <a:latin typeface="BIZ UDPゴシック" panose="020B0400000000000000" pitchFamily="50" charset="-128"/>
                <a:ea typeface="BIZ UDPゴシック" panose="020B0400000000000000" pitchFamily="50" charset="-128"/>
              </a:rPr>
              <a:t>全体の信頼性と効率性の向上を狙い、戦略的な投資</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による</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LCC</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最小化の</a:t>
            </a:r>
            <a:r>
              <a:rPr lang="ja-JP" altLang="en-US" sz="1500" b="1" noProof="0" dirty="0">
                <a:solidFill>
                  <a:srgbClr val="000000"/>
                </a:solidFill>
                <a:latin typeface="BIZ UDPゴシック" panose="020B0400000000000000" pitchFamily="50" charset="-128"/>
                <a:ea typeface="BIZ UDPゴシック" panose="020B0400000000000000" pitchFamily="50" charset="-128"/>
              </a:rPr>
              <a:t>仕組み が必要</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ランニングコスト増加の抑制 ⇒ 保全費・エネ費の低減 ⇒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省エネの取組み強化が必要</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4" name="正方形/長方形 73"/>
          <p:cNvSpPr/>
          <p:nvPr/>
        </p:nvSpPr>
        <p:spPr>
          <a:xfrm>
            <a:off x="4914563" y="4233176"/>
            <a:ext cx="3960225" cy="1302921"/>
          </a:xfrm>
          <a:prstGeom prst="rect">
            <a:avLst/>
          </a:prstGeom>
        </p:spPr>
        <p:txBody>
          <a:bodyPr wrap="square">
            <a:spAutoFit/>
          </a:bodyPr>
          <a:lstStyle/>
          <a:p>
            <a:pPr lvl="0">
              <a:defRPr/>
            </a:pP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課題</a:t>
            </a: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保有する施設設備の劣化・増加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a:solidFill>
                  <a:srgbClr val="000000"/>
                </a:solidFill>
                <a:latin typeface="BIZ UDPゴシック" panose="020B0400000000000000" pitchFamily="50" charset="-128"/>
                <a:ea typeface="BIZ UDPゴシック" panose="020B0400000000000000" pitchFamily="50" charset="-128"/>
              </a:rPr>
              <a:t>　　　　→点在・条件や課題多様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・運用が複雑・人手不足</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ランニングコスト増加</a:t>
            </a:r>
            <a:endParaRPr lang="en-US" altLang="ja-JP"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7" y="1084289"/>
            <a:ext cx="2512313"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多様な業務の工場</a:t>
            </a:r>
            <a:r>
              <a:rPr lang="en-US" altLang="ja-JP" sz="1600" kern="0" dirty="0">
                <a:latin typeface="BIZ UDPゴシック" panose="020B0400000000000000" pitchFamily="50" charset="-128"/>
                <a:ea typeface="BIZ UDPゴシック" panose="020B0400000000000000" pitchFamily="50" charset="-128"/>
              </a:rPr>
              <a:t>FM】</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6" y="1084289"/>
            <a:ext cx="201290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工場運用の悩み</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4711142" y="1782120"/>
            <a:ext cx="2751933" cy="2308897"/>
          </a:xfrm>
          <a:prstGeom prst="rect">
            <a:avLst/>
          </a:prstGeom>
        </p:spPr>
      </p:pic>
      <p:sp>
        <p:nvSpPr>
          <p:cNvPr id="108" name="テキスト ボックス 107"/>
          <p:cNvSpPr txBox="1"/>
          <p:nvPr/>
        </p:nvSpPr>
        <p:spPr>
          <a:xfrm>
            <a:off x="4696028" y="1499753"/>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6950646" y="1876868"/>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7797992" y="2622106"/>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6867141" y="3061640"/>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エネルギー需給の質</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a:latin typeface="BIZ UDPゴシック" panose="020B0400000000000000" pitchFamily="50" charset="-128"/>
                    <a:ea typeface="BIZ UDPゴシック" panose="020B0400000000000000" pitchFamily="50" charset="-128"/>
                  </a:rPr>
                  <a:t>原材料</a:t>
                </a: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a:latin typeface="BIZ UDPゴシック" panose="020B0400000000000000" pitchFamily="50" charset="-128"/>
                    <a:ea typeface="BIZ UDPゴシック" panose="020B0400000000000000" pitchFamily="50" charset="-128"/>
                  </a:rPr>
                  <a:t>製品</a:t>
                </a: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a:lnSpc>
                    <a:spcPts val="1100"/>
                  </a:lnSpc>
                </a:pPr>
                <a:r>
                  <a:rPr lang="ja-JP" altLang="en-US" sz="1100" kern="0" dirty="0">
                    <a:latin typeface="BIZ UDPゴシック" panose="020B0400000000000000" pitchFamily="50" charset="-128"/>
                    <a:ea typeface="BIZ UDPゴシック" panose="020B0400000000000000" pitchFamily="50" charset="-128"/>
                  </a:rPr>
                  <a:t>生産</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設備</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生産</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エネルギ</a:t>
                </a:r>
                <a:endParaRPr lang="en-US" altLang="ja-JP" sz="1100" kern="0" dirty="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ユーティリティ</a:t>
                </a:r>
                <a:endParaRPr lang="en-US" altLang="ja-JP" sz="1100" kern="0" dirty="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latin typeface="BIZ UDPゴシック" panose="020B0400000000000000" pitchFamily="50" charset="-128"/>
                    <a:ea typeface="BIZ UDPゴシック" panose="020B0400000000000000" pitchFamily="50" charset="-128"/>
                  </a:rPr>
                  <a:t>設備</a:t>
                </a:r>
                <a:endParaRPr lang="en-US" altLang="ja-JP" sz="1100" kern="0" dirty="0">
                  <a:latin typeface="BIZ UDPゴシック" panose="020B0400000000000000" pitchFamily="50" charset="-128"/>
                  <a:ea typeface="BIZ UDPゴシック" panose="020B0400000000000000" pitchFamily="50" charset="-128"/>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排水 ゴミ</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処理設備</a:t>
                </a:r>
                <a:endParaRPr lang="en-US" altLang="ja-JP" sz="1100" kern="0" dirty="0">
                  <a:latin typeface="BIZ UDPゴシック" panose="020B0400000000000000" pitchFamily="50" charset="-128"/>
                  <a:ea typeface="BIZ UDPゴシック" panose="020B0400000000000000" pitchFamily="50" charset="-128"/>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熱水回収</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リサイクル</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電気</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ガス</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水</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排水</a:t>
                </a:r>
                <a:endParaRPr lang="en-US" altLang="ja-JP" sz="1100" kern="0" dirty="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latin typeface="BIZ UDPゴシック" panose="020B0400000000000000" pitchFamily="50" charset="-128"/>
                    <a:ea typeface="BIZ UDPゴシック" panose="020B0400000000000000" pitchFamily="50" charset="-128"/>
                  </a:rPr>
                  <a:t>廃棄物</a:t>
                </a:r>
                <a:endParaRPr lang="en-US" altLang="ja-JP" sz="1100" kern="0" dirty="0">
                  <a:latin typeface="BIZ UDPゴシック" panose="020B0400000000000000" pitchFamily="50" charset="-128"/>
                  <a:ea typeface="BIZ UDPゴシック" panose="020B0400000000000000" pitchFamily="50" charset="-128"/>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テキスト ボックス 54"/>
          <p:cNvSpPr txBox="1"/>
          <p:nvPr/>
        </p:nvSpPr>
        <p:spPr>
          <a:xfrm>
            <a:off x="315942" y="1498813"/>
            <a:ext cx="16565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の範囲</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810548" y="3045719"/>
            <a:ext cx="1925477" cy="307777"/>
          </a:xfrm>
          <a:prstGeom prst="rect">
            <a:avLst/>
          </a:prstGeom>
          <a:noFill/>
        </p:spPr>
        <p:txBody>
          <a:bodyPr wrap="square" lIns="0" tIns="0" rIns="0" bIns="0"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FM</a:t>
            </a:r>
            <a:r>
              <a:rPr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の範囲</a:t>
            </a:r>
            <a:endParaRPr lang="en-US" altLang="ja-JP"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会社によって異なる</a:t>
            </a:r>
            <a:r>
              <a:rPr lang="en-US" altLang="ja-JP"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en-US" altLang="ja-JP" sz="1400"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環境影響</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p:txBody>
      </p:sp>
      <p:pic>
        <p:nvPicPr>
          <p:cNvPr id="17" name="図 16"/>
          <p:cNvPicPr>
            <a:picLocks noChangeAspect="1"/>
          </p:cNvPicPr>
          <p:nvPr/>
        </p:nvPicPr>
        <p:blipFill>
          <a:blip r:embed="rId3"/>
          <a:stretch>
            <a:fillRect/>
          </a:stretch>
        </p:blipFill>
        <p:spPr>
          <a:xfrm>
            <a:off x="425540" y="1783537"/>
            <a:ext cx="3865199" cy="1225402"/>
          </a:xfrm>
          <a:prstGeom prst="rect">
            <a:avLst/>
          </a:prstGeom>
        </p:spPr>
      </p:pic>
      <p:sp>
        <p:nvSpPr>
          <p:cNvPr id="16" name="角丸四角形 15"/>
          <p:cNvSpPr/>
          <p:nvPr/>
        </p:nvSpPr>
        <p:spPr>
          <a:xfrm>
            <a:off x="1763486" y="1777909"/>
            <a:ext cx="1971677" cy="1214414"/>
          </a:xfrm>
          <a:prstGeom prst="roundRect">
            <a:avLst>
              <a:gd name="adj" fmla="val 9137"/>
            </a:avLst>
          </a:prstGeom>
          <a:no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8" name="表 17"/>
          <p:cNvGraphicFramePr>
            <a:graphicFrameLocks noGrp="1"/>
          </p:cNvGraphicFramePr>
          <p:nvPr>
            <p:extLst>
              <p:ext uri="{D42A27DB-BD31-4B8C-83A1-F6EECF244321}">
                <p14:modId xmlns:p14="http://schemas.microsoft.com/office/powerpoint/2010/main" val="518848335"/>
              </p:ext>
            </p:extLst>
          </p:nvPr>
        </p:nvGraphicFramePr>
        <p:xfrm>
          <a:off x="446996" y="3604554"/>
          <a:ext cx="3848856" cy="1854200"/>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70840">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目　的</a:t>
                      </a:r>
                    </a:p>
                  </a:txBody>
                  <a:tcPr anchor="ctr">
                    <a:solidFill>
                      <a:srgbClr val="DC0032"/>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　動</a:t>
                      </a:r>
                    </a:p>
                  </a:txBody>
                  <a:tcPr anchor="ctr">
                    <a:solidFill>
                      <a:srgbClr val="DC0032"/>
                    </a:solidFill>
                  </a:tcPr>
                </a:tc>
                <a:extLst>
                  <a:ext uri="{0D108BD9-81ED-4DB2-BD59-A6C34878D82A}">
                    <a16:rowId xmlns:a16="http://schemas.microsoft.com/office/drawing/2014/main" val="2136163008"/>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信頼性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エネルギーインフラの安定供給</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効率性</a:t>
                      </a:r>
                    </a:p>
                  </a:txBody>
                  <a:tcPr anchor="ctr"/>
                </a:tc>
                <a:tc>
                  <a:txBody>
                    <a:bodyPr/>
                    <a:lstStyle/>
                    <a:p>
                      <a:pPr algn="ctr"/>
                      <a:r>
                        <a:rPr kumimoji="1" lang="ja-JP" altLang="en-US" sz="1400"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更新・</a:t>
                      </a:r>
                      <a:r>
                        <a:rPr kumimoji="1" lang="ja-JP" altLang="en-US" sz="1400"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保全費・エネルギー費の削減</a:t>
                      </a:r>
                      <a:endParaRPr kumimoji="1" lang="en-US" altLang="ja-JP" sz="1400"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安全性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防災対策・安全衛生遵守</a:t>
                      </a:r>
                    </a:p>
                  </a:txBody>
                  <a:tcPr anchor="ctr"/>
                </a:tc>
                <a:extLst>
                  <a:ext uri="{0D108BD9-81ED-4DB2-BD59-A6C34878D82A}">
                    <a16:rowId xmlns:a16="http://schemas.microsoft.com/office/drawing/2014/main" val="2589368129"/>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快適性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建物利用度の向上</a:t>
                      </a:r>
                    </a:p>
                  </a:txBody>
                  <a:tcPr anchor="ctr"/>
                </a:tc>
                <a:extLst>
                  <a:ext uri="{0D108BD9-81ED-4DB2-BD59-A6C34878D82A}">
                    <a16:rowId xmlns:a16="http://schemas.microsoft.com/office/drawing/2014/main" val="2585643333"/>
                  </a:ext>
                </a:extLst>
              </a:tr>
            </a:tbl>
          </a:graphicData>
        </a:graphic>
      </p:graphicFrame>
      <p:sp>
        <p:nvSpPr>
          <p:cNvPr id="61" name="テキスト ボックス 60"/>
          <p:cNvSpPr txBox="1"/>
          <p:nvPr/>
        </p:nvSpPr>
        <p:spPr>
          <a:xfrm>
            <a:off x="6426773" y="382518"/>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：ファシリティーマネージメント</a:t>
            </a:r>
          </a:p>
        </p:txBody>
      </p:sp>
      <p:sp>
        <p:nvSpPr>
          <p:cNvPr id="20" name="下矢印 19"/>
          <p:cNvSpPr/>
          <p:nvPr/>
        </p:nvSpPr>
        <p:spPr>
          <a:xfrm>
            <a:off x="2579339" y="3374934"/>
            <a:ext cx="387894" cy="213654"/>
          </a:xfrm>
          <a:prstGeom prst="downArrow">
            <a:avLst>
              <a:gd name="adj1" fmla="val 59822"/>
              <a:gd name="adj2" fmla="val 50000"/>
            </a:avLst>
          </a:prstGeom>
          <a:solidFill>
            <a:srgbClr val="FF437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812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*別途ﾄｰﾀﾙ監視</a:t>
                      </a:r>
                      <a:endParaRPr lang="en-US" altLang="zh-TW"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ｻｰﾋﾞｽ</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排水水質基準</a:t>
                      </a:r>
                      <a:endParaRPr lang="en-US" altLang="zh-TW"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a:latin typeface="Meiryo UI" panose="020B0604030504040204" pitchFamily="50" charset="-128"/>
                          <a:ea typeface="Meiryo UI" panose="020B0604030504040204" pitchFamily="50" charset="-128"/>
                        </a:rPr>
                        <a:t>上期</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a:latin typeface="Meiryo UI" panose="020B0604030504040204" pitchFamily="50" charset="-128"/>
                          <a:ea typeface="Meiryo UI" panose="020B0604030504040204" pitchFamily="50" charset="-128"/>
                        </a:rPr>
                        <a:t>下期</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試行</a:t>
                      </a: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4</a:t>
            </a:fld>
            <a:r>
              <a:rPr lang="en-US" altLang="ja-JP">
                <a:ea typeface="Verdana" panose="020B0604030504040204" pitchFamily="34" charset="0"/>
              </a:rPr>
              <a:t> </a:t>
            </a:r>
            <a:endParaRPr lang="ja-JP" altLang="en-US" dirty="0"/>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４、設備保全・省エネ改善の計画推進の見える化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設備保全・省エネ改善の管理の仕組化・融合 ⇒ </a:t>
            </a:r>
            <a:r>
              <a:rPr lang="ja-JP" altLang="en-US" sz="1600" b="1" dirty="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r>
              <a:rPr lang="en-US" altLang="ja-JP" sz="1600" b="1" kern="0" dirty="0">
                <a:latin typeface="BIZ UDPゴシック" panose="020B0400000000000000" pitchFamily="50" charset="-128"/>
                <a:ea typeface="BIZ UDPゴシック" panose="020B0400000000000000" pitchFamily="50" charset="-128"/>
              </a:rPr>
              <a:t>【</a:t>
            </a:r>
            <a:r>
              <a:rPr lang="ja-JP" altLang="en-US" sz="1600" b="1" kern="0" dirty="0">
                <a:latin typeface="BIZ UDPゴシック" panose="020B0400000000000000" pitchFamily="50" charset="-128"/>
                <a:ea typeface="BIZ UDPゴシック" panose="020B0400000000000000" pitchFamily="50" charset="-128"/>
              </a:rPr>
              <a:t>見える化による管理方法</a:t>
            </a:r>
            <a:r>
              <a:rPr lang="en-US" altLang="ja-JP" sz="1600" b="1" kern="0" dirty="0">
                <a:latin typeface="BIZ UDPゴシック" panose="020B0400000000000000" pitchFamily="50" charset="-128"/>
                <a:ea typeface="BIZ UDPゴシック" panose="020B0400000000000000" pitchFamily="50" charset="-128"/>
              </a:rPr>
              <a:t>】</a:t>
            </a:r>
            <a:endParaRPr lang="ja-JP" altLang="en-US" sz="1600" b="1" kern="0" dirty="0">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6173199" y="1326755"/>
            <a:ext cx="2159000" cy="316864"/>
          </a:xfrm>
          <a:prstGeom prst="chevron">
            <a:avLst/>
          </a:prstGeom>
          <a:solidFill>
            <a:srgbClr val="C0000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③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設備保全計画</a:t>
            </a:r>
            <a:r>
              <a:rPr kumimoji="1" lang="ja-JP" altLang="en-US" sz="1400" b="1" i="0" u="none" strike="noStrike" kern="0" cap="none" spc="0" normalizeH="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p>
        </p:txBody>
      </p:sp>
      <p:pic>
        <p:nvPicPr>
          <p:cNvPr id="27" name="図 26"/>
          <p:cNvPicPr>
            <a:picLocks noChangeAspect="1"/>
          </p:cNvPicPr>
          <p:nvPr/>
        </p:nvPicPr>
        <p:blipFill>
          <a:blip r:embed="rId2"/>
          <a:stretch>
            <a:fillRect/>
          </a:stretch>
        </p:blipFill>
        <p:spPr>
          <a:xfrm>
            <a:off x="9690252" y="116869"/>
            <a:ext cx="5566882" cy="3801773"/>
          </a:xfrm>
          <a:prstGeom prst="rect">
            <a:avLst/>
          </a:prstGeom>
        </p:spPr>
      </p:pic>
      <p:pic>
        <p:nvPicPr>
          <p:cNvPr id="19" name="図 18"/>
          <p:cNvPicPr>
            <a:picLocks noChangeAspect="1"/>
          </p:cNvPicPr>
          <p:nvPr/>
        </p:nvPicPr>
        <p:blipFill>
          <a:blip r:embed="rId3"/>
          <a:stretch>
            <a:fillRect/>
          </a:stretch>
        </p:blipFill>
        <p:spPr>
          <a:xfrm>
            <a:off x="1150799" y="1982512"/>
            <a:ext cx="6929525" cy="991335"/>
          </a:xfrm>
          <a:prstGeom prst="rect">
            <a:avLst/>
          </a:prstGeom>
        </p:spPr>
      </p:pic>
      <p:pic>
        <p:nvPicPr>
          <p:cNvPr id="22" name="図 21"/>
          <p:cNvPicPr>
            <a:picLocks noChangeAspect="1"/>
          </p:cNvPicPr>
          <p:nvPr/>
        </p:nvPicPr>
        <p:blipFill>
          <a:blip r:embed="rId4"/>
          <a:stretch>
            <a:fillRect/>
          </a:stretch>
        </p:blipFill>
        <p:spPr>
          <a:xfrm>
            <a:off x="3206027" y="3208204"/>
            <a:ext cx="1390943" cy="834566"/>
          </a:xfrm>
          <a:prstGeom prst="rect">
            <a:avLst/>
          </a:prstGeom>
        </p:spPr>
      </p:pic>
      <p:grpSp>
        <p:nvGrpSpPr>
          <p:cNvPr id="81" name="グループ化 80"/>
          <p:cNvGrpSpPr/>
          <p:nvPr/>
        </p:nvGrpSpPr>
        <p:grpSpPr>
          <a:xfrm>
            <a:off x="2033197" y="2461854"/>
            <a:ext cx="5981655" cy="777301"/>
            <a:chOff x="2198297" y="2461854"/>
            <a:chExt cx="5981655" cy="777301"/>
          </a:xfrm>
        </p:grpSpPr>
        <p:pic>
          <p:nvPicPr>
            <p:cNvPr id="21" name="図 20"/>
            <p:cNvPicPr>
              <a:picLocks noChangeAspect="1"/>
            </p:cNvPicPr>
            <p:nvPr/>
          </p:nvPicPr>
          <p:blipFill>
            <a:blip r:embed="rId5"/>
            <a:stretch>
              <a:fillRect/>
            </a:stretch>
          </p:blipFill>
          <p:spPr>
            <a:xfrm>
              <a:off x="2198297" y="2461854"/>
              <a:ext cx="5981655" cy="553216"/>
            </a:xfrm>
            <a:prstGeom prst="rect">
              <a:avLst/>
            </a:prstGeom>
          </p:spPr>
        </p:pic>
        <p:cxnSp>
          <p:nvCxnSpPr>
            <p:cNvPr id="103" name="カギ線コネクタ 74"/>
            <p:cNvCxnSpPr/>
            <p:nvPr/>
          </p:nvCxnSpPr>
          <p:spPr>
            <a:xfrm>
              <a:off x="4052673" y="2897624"/>
              <a:ext cx="1" cy="341531"/>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pic>
        <p:nvPicPr>
          <p:cNvPr id="26" name="図 25"/>
          <p:cNvPicPr>
            <a:picLocks noChangeAspect="1"/>
          </p:cNvPicPr>
          <p:nvPr/>
        </p:nvPicPr>
        <p:blipFill>
          <a:blip r:embed="rId6"/>
          <a:stretch>
            <a:fillRect/>
          </a:stretch>
        </p:blipFill>
        <p:spPr>
          <a:xfrm>
            <a:off x="1150799" y="4266822"/>
            <a:ext cx="6929525" cy="992037"/>
          </a:xfrm>
          <a:prstGeom prst="rect">
            <a:avLst/>
          </a:prstGeom>
        </p:spPr>
      </p:pic>
      <p:grpSp>
        <p:nvGrpSpPr>
          <p:cNvPr id="79" name="グループ化 78"/>
          <p:cNvGrpSpPr/>
          <p:nvPr/>
        </p:nvGrpSpPr>
        <p:grpSpPr>
          <a:xfrm>
            <a:off x="2004850" y="3956402"/>
            <a:ext cx="6046445" cy="1345093"/>
            <a:chOff x="2169950" y="3956402"/>
            <a:chExt cx="6046445" cy="1345093"/>
          </a:xfrm>
        </p:grpSpPr>
        <p:cxnSp>
          <p:nvCxnSpPr>
            <p:cNvPr id="105" name="カギ線コネクタ 74"/>
            <p:cNvCxnSpPr/>
            <p:nvPr/>
          </p:nvCxnSpPr>
          <p:spPr>
            <a:xfrm flipV="1">
              <a:off x="4052672" y="3956402"/>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pic>
          <p:nvPicPr>
            <p:cNvPr id="25" name="図 24"/>
            <p:cNvPicPr>
              <a:picLocks noChangeAspect="1"/>
            </p:cNvPicPr>
            <p:nvPr/>
          </p:nvPicPr>
          <p:blipFill>
            <a:blip r:embed="rId7"/>
            <a:stretch>
              <a:fillRect/>
            </a:stretch>
          </p:blipFill>
          <p:spPr>
            <a:xfrm>
              <a:off x="2169950" y="4741455"/>
              <a:ext cx="6046445" cy="560040"/>
            </a:xfrm>
            <a:prstGeom prst="rect">
              <a:avLst/>
            </a:prstGeom>
          </p:spPr>
        </p:pic>
      </p:grpSp>
      <p:sp>
        <p:nvSpPr>
          <p:cNvPr id="106" name="テキスト ボックス 105"/>
          <p:cNvSpPr txBox="1"/>
          <p:nvPr/>
        </p:nvSpPr>
        <p:spPr>
          <a:xfrm>
            <a:off x="3537661" y="1317155"/>
            <a:ext cx="2364798" cy="304609"/>
          </a:xfrm>
          <a:prstGeom prst="chevron">
            <a:avLst/>
          </a:prstGeom>
          <a:solidFill>
            <a:srgbClr val="00B05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②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省エネ改善計画</a:t>
            </a:r>
            <a:r>
              <a:rPr kumimoji="1" lang="ja-JP" altLang="en-US" sz="1400" b="1" i="0" u="none" strike="noStrike" kern="0" cap="none" spc="0" normalizeH="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p>
        </p:txBody>
      </p:sp>
      <p:sp>
        <p:nvSpPr>
          <p:cNvPr id="107" name="テキスト ボックス 106"/>
          <p:cNvSpPr txBox="1"/>
          <p:nvPr/>
        </p:nvSpPr>
        <p:spPr>
          <a:xfrm>
            <a:off x="1704029" y="1314112"/>
            <a:ext cx="1568258" cy="313659"/>
          </a:xfrm>
          <a:prstGeom prst="homePlate">
            <a:avLst/>
          </a:prstGeom>
          <a:solidFill>
            <a:schemeClr val="tx2">
              <a:lumMod val="50000"/>
            </a:schemeClr>
          </a:solidFill>
          <a:effectLst>
            <a:outerShdw blurRad="50800" dist="38100" dir="2700000" algn="tl" rotWithShape="0">
              <a:prstClr val="black">
                <a:alpha val="40000"/>
              </a:prstClr>
            </a:outerShdw>
          </a:effectLst>
        </p:spPr>
        <p:txBody>
          <a:bodyPr wrap="square" t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① 設備の台帳化</a:t>
            </a:r>
          </a:p>
        </p:txBody>
      </p:sp>
      <p:sp>
        <p:nvSpPr>
          <p:cNvPr id="110" name="山形 109"/>
          <p:cNvSpPr/>
          <p:nvPr/>
        </p:nvSpPr>
        <p:spPr>
          <a:xfrm>
            <a:off x="3246319" y="1314539"/>
            <a:ext cx="314457" cy="300608"/>
          </a:xfrm>
          <a:prstGeom prst="chevron">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山形 110"/>
          <p:cNvSpPr/>
          <p:nvPr/>
        </p:nvSpPr>
        <p:spPr>
          <a:xfrm>
            <a:off x="5874523" y="1328075"/>
            <a:ext cx="314457" cy="300608"/>
          </a:xfrm>
          <a:prstGeom prst="chevron">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p:cNvSpPr txBox="1"/>
          <p:nvPr/>
        </p:nvSpPr>
        <p:spPr>
          <a:xfrm>
            <a:off x="553885" y="1283646"/>
            <a:ext cx="1098430" cy="338554"/>
          </a:xfrm>
          <a:prstGeom prst="rect">
            <a:avLst/>
          </a:prstGeom>
          <a:noFill/>
        </p:spPr>
        <p:txBody>
          <a:bodyPr wrap="square" lIns="0" rIns="0" rtlCol="0">
            <a:spAutoFit/>
          </a:bodyPr>
          <a:lstStyle/>
          <a:p>
            <a:r>
              <a:rPr lang="ja-JP" altLang="en-US" sz="1600" b="1" kern="0" dirty="0">
                <a:latin typeface="BIZ UDPゴシック" panose="020B0400000000000000" pitchFamily="50" charset="-128"/>
                <a:ea typeface="BIZ UDPゴシック" panose="020B0400000000000000" pitchFamily="50" charset="-128"/>
              </a:rPr>
              <a:t>導入</a:t>
            </a:r>
            <a:r>
              <a:rPr lang="en-US" altLang="ja-JP" sz="1600" b="1" kern="0" dirty="0">
                <a:latin typeface="BIZ UDPゴシック" panose="020B0400000000000000" pitchFamily="50" charset="-128"/>
                <a:ea typeface="BIZ UDPゴシック" panose="020B0400000000000000" pitchFamily="50" charset="-128"/>
              </a:rPr>
              <a:t>STEP</a:t>
            </a:r>
            <a:r>
              <a:rPr lang="ja-JP" altLang="en-US" sz="1600" b="1" kern="0" dirty="0">
                <a:latin typeface="BIZ UDPゴシック" panose="020B0400000000000000" pitchFamily="50" charset="-128"/>
                <a:ea typeface="BIZ UDPゴシック" panose="020B0400000000000000" pitchFamily="50" charset="-128"/>
              </a:rPr>
              <a:t>：</a:t>
            </a:r>
          </a:p>
        </p:txBody>
      </p:sp>
      <p:grpSp>
        <p:nvGrpSpPr>
          <p:cNvPr id="83" name="グループ化 82"/>
          <p:cNvGrpSpPr/>
          <p:nvPr/>
        </p:nvGrpSpPr>
        <p:grpSpPr>
          <a:xfrm>
            <a:off x="1386858" y="2690813"/>
            <a:ext cx="6537349" cy="1780579"/>
            <a:chOff x="1551958" y="2690813"/>
            <a:chExt cx="6537349" cy="1780579"/>
          </a:xfrm>
        </p:grpSpPr>
        <p:sp>
          <p:nvSpPr>
            <p:cNvPr id="86" name="テキスト ボックス 85"/>
            <p:cNvSpPr txBox="1"/>
            <p:nvPr/>
          </p:nvSpPr>
          <p:spPr>
            <a:xfrm>
              <a:off x="1551958" y="3441914"/>
              <a:ext cx="10084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連携</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9" name="テキスト ボックス 88"/>
            <p:cNvSpPr txBox="1"/>
            <p:nvPr/>
          </p:nvSpPr>
          <p:spPr>
            <a:xfrm>
              <a:off x="2663687" y="3373041"/>
              <a:ext cx="75567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2892948" y="2779402"/>
              <a:ext cx="661987"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5228361" y="3425422"/>
              <a:ext cx="11866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合理的実施</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6" name="下矢印 95"/>
            <p:cNvSpPr/>
            <p:nvPr/>
          </p:nvSpPr>
          <p:spPr>
            <a:xfrm flipV="1">
              <a:off x="5703414" y="291754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106563" y="3431289"/>
              <a:ext cx="982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3" name="屈折矢印 112"/>
            <p:cNvSpPr/>
            <p:nvPr/>
          </p:nvSpPr>
          <p:spPr>
            <a:xfrm rot="5400000">
              <a:off x="2900749" y="3907816"/>
              <a:ext cx="642343"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下矢印 114"/>
            <p:cNvSpPr/>
            <p:nvPr/>
          </p:nvSpPr>
          <p:spPr>
            <a:xfrm>
              <a:off x="5707037" y="3740584"/>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下矢印 115"/>
            <p:cNvSpPr/>
            <p:nvPr/>
          </p:nvSpPr>
          <p:spPr>
            <a:xfrm flipV="1">
              <a:off x="7472421"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下矢印 116"/>
            <p:cNvSpPr/>
            <p:nvPr/>
          </p:nvSpPr>
          <p:spPr>
            <a:xfrm>
              <a:off x="7476044"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下矢印 117"/>
            <p:cNvSpPr/>
            <p:nvPr/>
          </p:nvSpPr>
          <p:spPr>
            <a:xfrm flipV="1">
              <a:off x="1929056"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下矢印 118"/>
            <p:cNvSpPr/>
            <p:nvPr/>
          </p:nvSpPr>
          <p:spPr>
            <a:xfrm>
              <a:off x="1932679"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27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1000"/>
                                        <p:tgtEl>
                                          <p:spTgt spid="81"/>
                                        </p:tgtEl>
                                      </p:cBhvr>
                                    </p:animEffect>
                                    <p:anim calcmode="lin" valueType="num">
                                      <p:cBhvr>
                                        <p:cTn id="15" dur="1000" fill="hold"/>
                                        <p:tgtEl>
                                          <p:spTgt spid="81"/>
                                        </p:tgtEl>
                                        <p:attrNameLst>
                                          <p:attrName>ppt_x</p:attrName>
                                        </p:attrNameLst>
                                      </p:cBhvr>
                                      <p:tavLst>
                                        <p:tav tm="0">
                                          <p:val>
                                            <p:strVal val="#ppt_x"/>
                                          </p:val>
                                        </p:tav>
                                        <p:tav tm="100000">
                                          <p:val>
                                            <p:strVal val="#ppt_x"/>
                                          </p:val>
                                        </p:tav>
                                      </p:tavLst>
                                    </p:anim>
                                    <p:anim calcmode="lin" valueType="num">
                                      <p:cBhvr>
                                        <p:cTn id="1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５、見える化の保全活用方法</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638903"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現在の必要投資を明らかにして、投資平準化・管理水準の見直しを検討 ⇒最適な方策を実施し低減</a:t>
            </a: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dirty="0">
                <a:solidFill>
                  <a:schemeClr val="tx1"/>
                </a:solidFill>
                <a:latin typeface="BIZ UDPゴシック" panose="020B0400000000000000" pitchFamily="50" charset="-128"/>
                <a:ea typeface="BIZ UDPゴシック" panose="020B0400000000000000" pitchFamily="50" charset="-128"/>
              </a:rPr>
              <a:t>設備寿命期間の保全費の定量的化 </a:t>
            </a:r>
            <a:r>
              <a:rPr lang="en-US" altLang="ja-JP" sz="1600" dirty="0">
                <a:solidFill>
                  <a:schemeClr val="tx1"/>
                </a:solidFill>
                <a:latin typeface="BIZ UDPゴシック" panose="020B0400000000000000" pitchFamily="50" charset="-128"/>
                <a:ea typeface="BIZ UDPゴシック" panose="020B0400000000000000" pitchFamily="50" charset="-128"/>
              </a:rPr>
              <a:t>+</a:t>
            </a:r>
            <a:r>
              <a:rPr lang="ja-JP" altLang="en-US" sz="1600" dirty="0">
                <a:solidFill>
                  <a:schemeClr val="tx1"/>
                </a:solidFill>
                <a:latin typeface="BIZ UDPゴシック" panose="020B0400000000000000" pitchFamily="50" charset="-128"/>
                <a:ea typeface="BIZ UDPゴシック" panose="020B0400000000000000" pitchFamily="50" charset="-128"/>
              </a:rPr>
              <a:t> 方策投資効果のシュミレーション </a:t>
            </a:r>
            <a:endParaRPr lang="en-US" altLang="ja-JP" sz="1600" dirty="0">
              <a:solidFill>
                <a:schemeClr val="tx1"/>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7" y="1084289"/>
            <a:ext cx="25123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保全費低減事例</a:t>
            </a: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6" y="1084289"/>
            <a:ext cx="20129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見える化例</a:t>
            </a: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建設費</a:t>
              </a:r>
              <a:endPar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償却費</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水面下のコスト</a:t>
              </a: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見えているコスト</a:t>
              </a:r>
            </a:p>
          </p:txBody>
        </p:sp>
      </p:gr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原材料</a:t>
                </a: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製品</a:t>
                </a: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ユーティリティ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排水 ゴミ</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処理設備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熱水回収</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リサイクル</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電気</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ガス</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水</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排水</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廃棄物</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sp>
        <p:nvSpPr>
          <p:cNvPr id="55" name="テキスト ボックス 54"/>
          <p:cNvSpPr txBox="1"/>
          <p:nvPr/>
        </p:nvSpPr>
        <p:spPr>
          <a:xfrm>
            <a:off x="315942" y="1498813"/>
            <a:ext cx="27782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例）監視システムの</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LCC 30</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年想定</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環境影響</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18" name="表 17"/>
          <p:cNvGraphicFramePr>
            <a:graphicFrameLocks noGrp="1"/>
          </p:cNvGraphicFramePr>
          <p:nvPr>
            <p:extLst>
              <p:ext uri="{D42A27DB-BD31-4B8C-83A1-F6EECF244321}">
                <p14:modId xmlns:p14="http://schemas.microsoft.com/office/powerpoint/2010/main" val="3915572153"/>
              </p:ext>
            </p:extLst>
          </p:nvPr>
        </p:nvGraphicFramePr>
        <p:xfrm>
          <a:off x="426089" y="4464483"/>
          <a:ext cx="3848856" cy="914400"/>
        </p:xfrm>
        <a:graphic>
          <a:graphicData uri="http://schemas.openxmlformats.org/drawingml/2006/table">
            <a:tbl>
              <a:tblPr firstRow="1" bandRow="1">
                <a:tableStyleId>{ED083AE6-46FA-4A59-8FB0-9F97EB10719F}</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0">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課 題</a:t>
                      </a:r>
                    </a:p>
                  </a:txBody>
                  <a:tcPr anchor="ctr">
                    <a:solidFill>
                      <a:schemeClr val="accent5">
                        <a:lumMod val="60000"/>
                        <a:lumOff val="40000"/>
                      </a:schemeClr>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方　策</a:t>
                      </a:r>
                    </a:p>
                  </a:txBody>
                  <a:tcPr anchor="ctr">
                    <a:solidFill>
                      <a:schemeClr val="accent5">
                        <a:lumMod val="60000"/>
                        <a:lumOff val="40000"/>
                      </a:schemeClr>
                    </a:solidFill>
                  </a:tcPr>
                </a:tc>
                <a:extLst>
                  <a:ext uri="{0D108BD9-81ED-4DB2-BD59-A6C34878D82A}">
                    <a16:rowId xmlns:a16="http://schemas.microsoft.com/office/drawing/2014/main" val="2136163008"/>
                  </a:ext>
                </a:extLst>
              </a:tr>
              <a:tr h="0">
                <a:tc rowSpan="2">
                  <a:txBody>
                    <a:bodyPr/>
                    <a:lstStyle/>
                    <a:p>
                      <a:pPr algn="ctr"/>
                      <a:r>
                        <a:rPr kumimoji="1" lang="ja-JP" altLang="en-US" sz="1400" dirty="0">
                          <a:latin typeface="BIZ UDPゴシック" panose="020B0400000000000000" pitchFamily="50" charset="-128"/>
                          <a:ea typeface="BIZ UDPゴシック" panose="020B0400000000000000" pitchFamily="50" charset="-128"/>
                        </a:rPr>
                        <a:t>保全費</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低減</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内製保全化</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207307">
                <a:tc vMerge="1">
                  <a:txBody>
                    <a:bodyPr/>
                    <a:lstStyle/>
                    <a:p>
                      <a:pPr algn="ct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構成機器の汎用品化</a:t>
                      </a:r>
                    </a:p>
                  </a:txBody>
                  <a:tcPr anchor="ctr"/>
                </a:tc>
                <a:extLst>
                  <a:ext uri="{0D108BD9-81ED-4DB2-BD59-A6C34878D82A}">
                    <a16:rowId xmlns:a16="http://schemas.microsoft.com/office/drawing/2014/main" val="2585643333"/>
                  </a:ext>
                </a:extLst>
              </a:tr>
            </a:tbl>
          </a:graphicData>
        </a:graphic>
      </p:graphicFrame>
      <p:sp>
        <p:nvSpPr>
          <p:cNvPr id="68" name="テキスト ボックス 67"/>
          <p:cNvSpPr txBox="1"/>
          <p:nvPr/>
        </p:nvSpPr>
        <p:spPr>
          <a:xfrm>
            <a:off x="-3659698" y="684915"/>
            <a:ext cx="1148578" cy="276999"/>
          </a:xfrm>
          <a:prstGeom prst="rect">
            <a:avLst/>
          </a:prstGeom>
          <a:noFill/>
        </p:spPr>
        <p:txBody>
          <a:bodyPr wrap="square">
            <a:spAutoFit/>
          </a:bodyPr>
          <a:lstStyle/>
          <a:p>
            <a:pPr>
              <a:defRPr/>
            </a:pPr>
            <a:r>
              <a:rPr lang="ja-JP" altLang="en-US" sz="1200" b="1" dirty="0">
                <a:solidFill>
                  <a:prstClr val="black"/>
                </a:solidFill>
                <a:latin typeface="ＭＳ Ｐゴシック" panose="020B0600070205080204" pitchFamily="50" charset="-128"/>
                <a:ea typeface="ＭＳ Ｐゴシック" charset="-128"/>
              </a:rPr>
              <a:t>▲</a:t>
            </a:r>
            <a:r>
              <a:rPr lang="en-US" altLang="ja-JP" sz="1200" b="1" dirty="0">
                <a:solidFill>
                  <a:prstClr val="black"/>
                </a:solidFill>
                <a:latin typeface="ＭＳ Ｐゴシック" panose="020B0600070205080204" pitchFamily="50" charset="-128"/>
                <a:ea typeface="ＭＳ Ｐゴシック" charset="-128"/>
              </a:rPr>
              <a:t>294,700</a:t>
            </a:r>
            <a:r>
              <a:rPr lang="ja-JP" altLang="en-US" sz="1200" b="1" dirty="0">
                <a:solidFill>
                  <a:prstClr val="black"/>
                </a:solidFill>
                <a:latin typeface="ＭＳ Ｐゴシック" panose="020B0600070205080204" pitchFamily="50" charset="-128"/>
                <a:ea typeface="ＭＳ Ｐゴシック" charset="-128"/>
              </a:rPr>
              <a:t>千円</a:t>
            </a:r>
            <a:endParaRPr lang="en-US" altLang="ja-JP" sz="1200" b="1" dirty="0">
              <a:solidFill>
                <a:prstClr val="black"/>
              </a:solidFill>
              <a:latin typeface="ＭＳ Ｐゴシック" panose="020B0600070205080204" pitchFamily="50" charset="-128"/>
              <a:ea typeface="ＭＳ Ｐゴシック" charset="-128"/>
            </a:endParaRPr>
          </a:p>
        </p:txBody>
      </p:sp>
      <p:sp>
        <p:nvSpPr>
          <p:cNvPr id="70" name="Rectangle 5"/>
          <p:cNvSpPr>
            <a:spLocks noChangeArrowheads="1"/>
          </p:cNvSpPr>
          <p:nvPr/>
        </p:nvSpPr>
        <p:spPr bwMode="auto">
          <a:xfrm>
            <a:off x="-6445610" y="361540"/>
            <a:ext cx="3329111" cy="3189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lIns="36000" tIns="36000" rIns="36000" bIns="36000">
            <a:spAutoFit/>
          </a:bodyPr>
          <a:lstStyle>
            <a:lvl1pPr defTabSz="762000">
              <a:spcBef>
                <a:spcPct val="20000"/>
              </a:spcBef>
              <a:buChar char="•"/>
              <a:defRPr kumimoji="1" sz="3200">
                <a:solidFill>
                  <a:schemeClr val="tx1"/>
                </a:solidFill>
                <a:latin typeface="Arial" charset="0"/>
                <a:ea typeface="ＭＳ Ｐゴシック" pitchFamily="50" charset="-128"/>
              </a:defRPr>
            </a:lvl1pPr>
            <a:lvl2pPr marL="571500" indent="-285750" defTabSz="762000">
              <a:spcBef>
                <a:spcPct val="20000"/>
              </a:spcBef>
              <a:buChar char="–"/>
              <a:defRPr kumimoji="1" sz="2800">
                <a:solidFill>
                  <a:schemeClr val="tx1"/>
                </a:solidFill>
                <a:latin typeface="Arial" charset="0"/>
                <a:ea typeface="ＭＳ Ｐゴシック" pitchFamily="50" charset="-128"/>
              </a:defRPr>
            </a:lvl2pPr>
            <a:lvl3pPr marL="1143000" indent="-228600" defTabSz="762000">
              <a:spcBef>
                <a:spcPct val="20000"/>
              </a:spcBef>
              <a:buChar char="•"/>
              <a:defRPr kumimoji="1" sz="2400">
                <a:solidFill>
                  <a:schemeClr val="tx1"/>
                </a:solidFill>
                <a:latin typeface="Arial" charset="0"/>
                <a:ea typeface="ＭＳ Ｐゴシック" pitchFamily="50" charset="-128"/>
              </a:defRPr>
            </a:lvl3pPr>
            <a:lvl4pPr marL="1714500" indent="-228600" defTabSz="762000">
              <a:spcBef>
                <a:spcPct val="20000"/>
              </a:spcBef>
              <a:buChar char="–"/>
              <a:defRPr kumimoji="1" sz="2000">
                <a:solidFill>
                  <a:schemeClr val="tx1"/>
                </a:solidFill>
                <a:latin typeface="Arial" charset="0"/>
                <a:ea typeface="ＭＳ Ｐゴシック" pitchFamily="50" charset="-128"/>
              </a:defRPr>
            </a:lvl4pPr>
            <a:lvl5pPr marL="2286000" indent="-228600" defTabSz="762000">
              <a:spcBef>
                <a:spcPct val="20000"/>
              </a:spcBef>
              <a:buChar char="»"/>
              <a:defRPr kumimoji="1" sz="2000">
                <a:solidFill>
                  <a:schemeClr val="tx1"/>
                </a:solidFill>
                <a:latin typeface="Arial" charset="0"/>
                <a:ea typeface="ＭＳ Ｐゴシック" pitchFamily="50" charset="-128"/>
              </a:defRPr>
            </a:lvl5pPr>
            <a:lvl6pPr marL="27432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32004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6576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41148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spcBef>
                <a:spcPct val="0"/>
              </a:spcBef>
              <a:buFontTx/>
              <a:buNone/>
            </a:pPr>
            <a:r>
              <a:rPr lang="en-US" altLang="ja-JP" sz="1600" dirty="0">
                <a:solidFill>
                  <a:srgbClr val="000000"/>
                </a:solidFill>
                <a:latin typeface="Meiryo UI" pitchFamily="50" charset="-128"/>
                <a:ea typeface="Meiryo UI" pitchFamily="50" charset="-128"/>
                <a:cs typeface="Meiryo UI" pitchFamily="50" charset="-128"/>
              </a:rPr>
              <a:t>FS-</a:t>
            </a:r>
            <a:r>
              <a:rPr lang="ja-JP" altLang="en-US" sz="1600" dirty="0">
                <a:solidFill>
                  <a:srgbClr val="000000"/>
                </a:solidFill>
                <a:latin typeface="Meiryo UI" pitchFamily="50" charset="-128"/>
                <a:ea typeface="Meiryo UI" pitchFamily="50" charset="-128"/>
                <a:cs typeface="Meiryo UI" pitchFamily="50" charset="-128"/>
              </a:rPr>
              <a:t>ＤＥＣＳの優位性</a:t>
            </a:r>
            <a:r>
              <a:rPr lang="en-US" altLang="ja-JP" sz="1600" dirty="0">
                <a:solidFill>
                  <a:srgbClr val="000000"/>
                </a:solidFill>
                <a:latin typeface="Meiryo UI" pitchFamily="50" charset="-128"/>
                <a:ea typeface="Meiryo UI" pitchFamily="50" charset="-128"/>
                <a:cs typeface="Meiryo UI" pitchFamily="50" charset="-128"/>
              </a:rPr>
              <a:t>(</a:t>
            </a:r>
            <a:r>
              <a:rPr lang="ja-JP" altLang="en-US" sz="1600" dirty="0">
                <a:solidFill>
                  <a:srgbClr val="000000"/>
                </a:solidFill>
                <a:latin typeface="Meiryo UI" pitchFamily="50" charset="-128"/>
                <a:ea typeface="Meiryo UI" pitchFamily="50" charset="-128"/>
                <a:cs typeface="Meiryo UI" pitchFamily="50" charset="-128"/>
              </a:rPr>
              <a:t>高棚</a:t>
            </a:r>
            <a:r>
              <a:rPr lang="en-US" altLang="ja-JP" sz="1600" dirty="0">
                <a:solidFill>
                  <a:srgbClr val="000000"/>
                </a:solidFill>
                <a:latin typeface="Meiryo UI" pitchFamily="50" charset="-128"/>
                <a:ea typeface="Meiryo UI" pitchFamily="50" charset="-128"/>
                <a:cs typeface="Meiryo UI" pitchFamily="50" charset="-128"/>
              </a:rPr>
              <a:t>)</a:t>
            </a:r>
            <a:endParaRPr lang="ja-JP" altLang="en-US" sz="1600" dirty="0">
              <a:solidFill>
                <a:srgbClr val="000000"/>
              </a:solidFill>
              <a:latin typeface="Meiryo UI" pitchFamily="50" charset="-128"/>
              <a:ea typeface="Meiryo UI" pitchFamily="50" charset="-128"/>
              <a:cs typeface="Meiryo UI" pitchFamily="50" charset="-128"/>
            </a:endParaRPr>
          </a:p>
        </p:txBody>
      </p:sp>
      <p:sp>
        <p:nvSpPr>
          <p:cNvPr id="73" name="Text Box 77"/>
          <p:cNvSpPr txBox="1">
            <a:spLocks noChangeArrowheads="1"/>
          </p:cNvSpPr>
          <p:nvPr/>
        </p:nvSpPr>
        <p:spPr bwMode="auto">
          <a:xfrm>
            <a:off x="-6016183" y="793588"/>
            <a:ext cx="3116263" cy="29751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8125" indent="-238125">
              <a:spcBef>
                <a:spcPct val="20000"/>
              </a:spcBef>
              <a:buChar char="•"/>
              <a:defRPr kumimoji="1" sz="3200">
                <a:solidFill>
                  <a:schemeClr val="tx1"/>
                </a:solidFill>
                <a:latin typeface="Arial" charset="0"/>
                <a:ea typeface="ＭＳ Ｐゴシック" pitchFamily="50" charset="-128"/>
              </a:defRPr>
            </a:lvl1pPr>
            <a:lvl2pPr marL="742950" indent="-285750">
              <a:spcBef>
                <a:spcPct val="20000"/>
              </a:spcBef>
              <a:buChar char="–"/>
              <a:defRPr kumimoji="1" sz="2800">
                <a:solidFill>
                  <a:schemeClr val="tx1"/>
                </a:solidFill>
                <a:latin typeface="Arial" charset="0"/>
                <a:ea typeface="ＭＳ Ｐゴシック" pitchFamily="50" charset="-128"/>
              </a:defRPr>
            </a:lvl2pPr>
            <a:lvl3pPr marL="1143000" indent="-228600">
              <a:spcBef>
                <a:spcPct val="20000"/>
              </a:spcBef>
              <a:buChar char="•"/>
              <a:defRPr kumimoji="1" sz="2400">
                <a:solidFill>
                  <a:schemeClr val="tx1"/>
                </a:solidFill>
                <a:latin typeface="Arial" charset="0"/>
                <a:ea typeface="ＭＳ Ｐゴシック" pitchFamily="50" charset="-128"/>
              </a:defRPr>
            </a:lvl3pPr>
            <a:lvl4pPr marL="1600200" indent="-228600">
              <a:spcBef>
                <a:spcPct val="20000"/>
              </a:spcBef>
              <a:buChar char="–"/>
              <a:defRPr kumimoji="1" sz="2000">
                <a:solidFill>
                  <a:schemeClr val="tx1"/>
                </a:solidFill>
                <a:latin typeface="Arial" charset="0"/>
                <a:ea typeface="ＭＳ Ｐゴシック" pitchFamily="50" charset="-128"/>
              </a:defRPr>
            </a:lvl4pPr>
            <a:lvl5pPr marL="2057400" indent="-22860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lnSpc>
                <a:spcPts val="1600"/>
              </a:lnSpc>
              <a:spcBef>
                <a:spcPct val="0"/>
              </a:spcBef>
              <a:buFontTx/>
              <a:buNone/>
            </a:pPr>
            <a:r>
              <a:rPr lang="ja-JP" altLang="en-US" sz="1400" dirty="0">
                <a:solidFill>
                  <a:srgbClr val="000000"/>
                </a:solidFill>
                <a:latin typeface="Meiryo UI" pitchFamily="50" charset="-128"/>
                <a:ea typeface="Meiryo UI" pitchFamily="50" charset="-128"/>
                <a:cs typeface="Meiryo UI" pitchFamily="50" charset="-128"/>
              </a:rPr>
              <a:t>Ｌ</a:t>
            </a:r>
            <a:r>
              <a:rPr lang="en-US" altLang="ja-JP" sz="1400" dirty="0">
                <a:solidFill>
                  <a:srgbClr val="000000"/>
                </a:solidFill>
                <a:latin typeface="Meiryo UI" pitchFamily="50" charset="-128"/>
                <a:ea typeface="Meiryo UI" pitchFamily="50" charset="-128"/>
                <a:cs typeface="Meiryo UI" pitchFamily="50" charset="-128"/>
              </a:rPr>
              <a:t>C</a:t>
            </a:r>
            <a:r>
              <a:rPr lang="ja-JP" altLang="en-US" sz="1400" dirty="0">
                <a:solidFill>
                  <a:srgbClr val="000000"/>
                </a:solidFill>
                <a:latin typeface="Meiryo UI" pitchFamily="50" charset="-128"/>
                <a:ea typeface="Meiryo UI" pitchFamily="50" charset="-128"/>
                <a:cs typeface="Meiryo UI" pitchFamily="50" charset="-128"/>
              </a:rPr>
              <a:t>Ｃの比較（</a:t>
            </a:r>
            <a:r>
              <a:rPr lang="en-US" altLang="ja-JP" sz="1400" dirty="0">
                <a:solidFill>
                  <a:srgbClr val="000000"/>
                </a:solidFill>
                <a:latin typeface="Meiryo UI" pitchFamily="50" charset="-128"/>
                <a:ea typeface="Meiryo UI" pitchFamily="50" charset="-128"/>
                <a:cs typeface="Meiryo UI" pitchFamily="50" charset="-128"/>
              </a:rPr>
              <a:t>30</a:t>
            </a:r>
            <a:r>
              <a:rPr lang="ja-JP" altLang="en-US" sz="1400" dirty="0">
                <a:solidFill>
                  <a:srgbClr val="000000"/>
                </a:solidFill>
                <a:latin typeface="Meiryo UI" pitchFamily="50" charset="-128"/>
                <a:ea typeface="Meiryo UI" pitchFamily="50" charset="-128"/>
                <a:cs typeface="Meiryo UI" pitchFamily="50" charset="-128"/>
              </a:rPr>
              <a:t>年想定）</a:t>
            </a:r>
            <a:endParaRPr lang="en-US" altLang="ja-JP" sz="1400" dirty="0">
              <a:solidFill>
                <a:srgbClr val="000000"/>
              </a:solidFill>
              <a:latin typeface="Meiryo UI" pitchFamily="50" charset="-128"/>
              <a:ea typeface="Meiryo UI" pitchFamily="50" charset="-128"/>
              <a:cs typeface="Meiryo UI" pitchFamily="50" charset="-128"/>
            </a:endParaRPr>
          </a:p>
        </p:txBody>
      </p:sp>
      <p:sp>
        <p:nvSpPr>
          <p:cNvPr id="77" name="テキスト ボックス 76"/>
          <p:cNvSpPr txBox="1"/>
          <p:nvPr/>
        </p:nvSpPr>
        <p:spPr>
          <a:xfrm>
            <a:off x="-1792898" y="529788"/>
            <a:ext cx="1439174" cy="246221"/>
          </a:xfrm>
          <a:prstGeom prst="rect">
            <a:avLst/>
          </a:prstGeom>
          <a:noFill/>
        </p:spPr>
        <p:txBody>
          <a:bodyPr wrap="square">
            <a:spAutoFit/>
          </a:bodyPr>
          <a:lstStyle/>
          <a:p>
            <a:pPr>
              <a:defRPr/>
            </a:pPr>
            <a:r>
              <a:rPr lang="ja-JP" altLang="en-US" sz="1000" b="1" dirty="0">
                <a:solidFill>
                  <a:prstClr val="black"/>
                </a:solidFill>
                <a:latin typeface="ＭＳ Ｐゴシック" panose="020B0600070205080204" pitchFamily="50" charset="-128"/>
                <a:ea typeface="ＭＳ Ｐゴシック" charset="-128"/>
              </a:rPr>
              <a:t>ﾒｰｶ　</a:t>
            </a:r>
            <a:r>
              <a:rPr lang="en-US" altLang="ja-JP" sz="1000" b="1" dirty="0">
                <a:solidFill>
                  <a:prstClr val="black"/>
                </a:solidFill>
                <a:latin typeface="ＭＳ Ｐゴシック" panose="020B0600070205080204" pitchFamily="50" charset="-128"/>
                <a:ea typeface="ＭＳ Ｐゴシック" charset="-128"/>
              </a:rPr>
              <a:t>LCC</a:t>
            </a:r>
            <a:r>
              <a:rPr lang="ja-JP" altLang="en-US" sz="1000" b="1" dirty="0">
                <a:solidFill>
                  <a:prstClr val="black"/>
                </a:solidFill>
                <a:latin typeface="ＭＳ Ｐゴシック" panose="020B0600070205080204" pitchFamily="50" charset="-128"/>
                <a:ea typeface="ＭＳ Ｐゴシック" charset="-128"/>
              </a:rPr>
              <a:t>　</a:t>
            </a:r>
            <a:r>
              <a:rPr lang="en-US" altLang="ja-JP" sz="1000" b="1" dirty="0">
                <a:solidFill>
                  <a:prstClr val="black"/>
                </a:solidFill>
                <a:latin typeface="ＭＳ Ｐゴシック" panose="020B0600070205080204" pitchFamily="50" charset="-128"/>
                <a:ea typeface="ＭＳ Ｐゴシック" charset="-128"/>
              </a:rPr>
              <a:t>471,400</a:t>
            </a:r>
          </a:p>
        </p:txBody>
      </p:sp>
      <p:grpSp>
        <p:nvGrpSpPr>
          <p:cNvPr id="3" name="グループ化 2"/>
          <p:cNvGrpSpPr/>
          <p:nvPr/>
        </p:nvGrpSpPr>
        <p:grpSpPr>
          <a:xfrm>
            <a:off x="-7125315" y="1498813"/>
            <a:ext cx="6771591" cy="4340225"/>
            <a:chOff x="-6769135" y="1118529"/>
            <a:chExt cx="6771591" cy="4340225"/>
          </a:xfrm>
        </p:grpSpPr>
        <p:graphicFrame>
          <p:nvGraphicFramePr>
            <p:cNvPr id="49" name="コンテンツ プレースホルダー 3"/>
            <p:cNvGraphicFramePr>
              <a:graphicFrameLocks/>
            </p:cNvGraphicFramePr>
            <p:nvPr>
              <p:extLst>
                <p:ext uri="{D42A27DB-BD31-4B8C-83A1-F6EECF244321}">
                  <p14:modId xmlns:p14="http://schemas.microsoft.com/office/powerpoint/2010/main" val="2405551554"/>
                </p:ext>
              </p:extLst>
            </p:nvPr>
          </p:nvGraphicFramePr>
          <p:xfrm>
            <a:off x="-6603131" y="1118529"/>
            <a:ext cx="6605587" cy="4340225"/>
          </p:xfrm>
          <a:graphic>
            <a:graphicData uri="http://schemas.openxmlformats.org/presentationml/2006/ole">
              <mc:AlternateContent xmlns:mc="http://schemas.openxmlformats.org/markup-compatibility/2006">
                <mc:Choice xmlns:v="urn:schemas-microsoft-com:vml" Requires="v">
                  <p:oleObj spid="_x0000_s4113" name="ワークシート" r:id="rId3" imgW="4809965" imgH="3267203" progId="Excel.Sheet.8">
                    <p:embed/>
                  </p:oleObj>
                </mc:Choice>
                <mc:Fallback>
                  <p:oleObj name="ワークシート" r:id="rId3" imgW="4809965" imgH="3267203" progId="Excel.Sheet.8">
                    <p:embed/>
                    <p:pic>
                      <p:nvPicPr>
                        <p:cNvPr id="4" name="コンテンツ プレースホルダー 3"/>
                        <p:cNvPicPr>
                          <a:picLocks noGrp="1" noChangeArrowheads="1"/>
                        </p:cNvPicPr>
                        <p:nvPr/>
                      </p:nvPicPr>
                      <p:blipFill>
                        <a:blip r:embed="rId4"/>
                        <a:srcRect/>
                        <a:stretch>
                          <a:fillRect/>
                        </a:stretch>
                      </p:blipFill>
                      <p:spPr bwMode="auto">
                        <a:xfrm>
                          <a:off x="-6603131" y="1118529"/>
                          <a:ext cx="6605587" cy="4340225"/>
                        </a:xfrm>
                        <a:prstGeom prst="rect">
                          <a:avLst/>
                        </a:prstGeom>
                        <a:noFill/>
                        <a:ln>
                          <a:noFill/>
                        </a:ln>
                      </p:spPr>
                    </p:pic>
                  </p:oleObj>
                </mc:Fallback>
              </mc:AlternateContent>
            </a:graphicData>
          </a:graphic>
        </p:graphicFrame>
        <p:grpSp>
          <p:nvGrpSpPr>
            <p:cNvPr id="52" name="グループ化 51"/>
            <p:cNvGrpSpPr/>
            <p:nvPr/>
          </p:nvGrpSpPr>
          <p:grpSpPr>
            <a:xfrm>
              <a:off x="-6070066" y="4249972"/>
              <a:ext cx="3576377" cy="23840"/>
              <a:chOff x="680703" y="4664968"/>
              <a:chExt cx="3576377" cy="23840"/>
            </a:xfrm>
          </p:grpSpPr>
          <p:cxnSp>
            <p:nvCxnSpPr>
              <p:cNvPr id="56" name="直線コネクタ 55"/>
              <p:cNvCxnSpPr/>
              <p:nvPr/>
            </p:nvCxnSpPr>
            <p:spPr>
              <a:xfrm>
                <a:off x="4149080" y="4664968"/>
                <a:ext cx="108000" cy="8502"/>
              </a:xfrm>
              <a:prstGeom prst="line">
                <a:avLst/>
              </a:prstGeom>
              <a:noFill/>
              <a:ln w="50800" cap="flat" cmpd="sng" algn="ctr">
                <a:solidFill>
                  <a:sysClr val="window" lastClr="FFFFFF"/>
                </a:solidFill>
                <a:prstDash val="solid"/>
              </a:ln>
              <a:effectLst/>
            </p:spPr>
          </p:cxnSp>
          <p:cxnSp>
            <p:nvCxnSpPr>
              <p:cNvPr id="57" name="直線コネクタ 56"/>
              <p:cNvCxnSpPr/>
              <p:nvPr/>
            </p:nvCxnSpPr>
            <p:spPr>
              <a:xfrm flipV="1">
                <a:off x="680703" y="4664968"/>
                <a:ext cx="240525" cy="23840"/>
              </a:xfrm>
              <a:prstGeom prst="line">
                <a:avLst/>
              </a:prstGeom>
              <a:noFill/>
              <a:ln w="50800" cap="flat" cmpd="sng" algn="ctr">
                <a:solidFill>
                  <a:sysClr val="window" lastClr="FFFFFF"/>
                </a:solidFill>
                <a:prstDash val="solid"/>
              </a:ln>
              <a:effectLst/>
            </p:spPr>
          </p:cxnSp>
        </p:grpSp>
        <p:sp>
          <p:nvSpPr>
            <p:cNvPr id="60" name="正方形/長方形 59"/>
            <p:cNvSpPr/>
            <p:nvPr/>
          </p:nvSpPr>
          <p:spPr>
            <a:xfrm>
              <a:off x="-2602919" y="1564770"/>
              <a:ext cx="7920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2" name="正方形/長方形 61"/>
            <p:cNvSpPr/>
            <p:nvPr/>
          </p:nvSpPr>
          <p:spPr>
            <a:xfrm>
              <a:off x="-6053969" y="1564770"/>
              <a:ext cx="8001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3" name="正方形/長方形 62"/>
            <p:cNvSpPr/>
            <p:nvPr/>
          </p:nvSpPr>
          <p:spPr>
            <a:xfrm>
              <a:off x="-5973959" y="2428365"/>
              <a:ext cx="72000" cy="2567875"/>
            </a:xfrm>
            <a:prstGeom prst="rect">
              <a:avLst/>
            </a:prstGeom>
            <a:solidFill>
              <a:srgbClr val="FF5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C00000"/>
                </a:solidFill>
                <a:effectLst/>
                <a:uLnTx/>
                <a:uFillTx/>
                <a:latin typeface="BIZ UDPゴシック" panose="020B0400000000000000" pitchFamily="50" charset="-128"/>
                <a:ea typeface="BIZ UDPゴシック" panose="020B0400000000000000" pitchFamily="50" charset="-128"/>
              </a:endParaRPr>
            </a:p>
          </p:txBody>
        </p:sp>
        <p:sp>
          <p:nvSpPr>
            <p:cNvPr id="64" name="テキスト ボックス 63"/>
            <p:cNvSpPr txBox="1"/>
            <p:nvPr/>
          </p:nvSpPr>
          <p:spPr>
            <a:xfrm>
              <a:off x="-812243" y="5171268"/>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（年度）</a:t>
              </a:r>
              <a:endParaRPr lang="ja-JP" altLang="en-US" sz="800" dirty="0">
                <a:solidFill>
                  <a:prstClr val="black"/>
                </a:solidFill>
                <a:latin typeface="BIZ UDPゴシック" panose="020B0400000000000000" pitchFamily="50" charset="-128"/>
                <a:ea typeface="BIZ UDPゴシック" panose="020B0400000000000000" pitchFamily="50" charset="-128"/>
              </a:endParaRPr>
            </a:p>
          </p:txBody>
        </p:sp>
        <p:sp>
          <p:nvSpPr>
            <p:cNvPr id="65" name="テキスト ボックス 64"/>
            <p:cNvSpPr txBox="1"/>
            <p:nvPr/>
          </p:nvSpPr>
          <p:spPr>
            <a:xfrm>
              <a:off x="-695086" y="1225636"/>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（累計）</a:t>
              </a:r>
            </a:p>
          </p:txBody>
        </p:sp>
        <p:sp>
          <p:nvSpPr>
            <p:cNvPr id="69" name="テキスト ボックス 68"/>
            <p:cNvSpPr txBox="1"/>
            <p:nvPr/>
          </p:nvSpPr>
          <p:spPr>
            <a:xfrm>
              <a:off x="-6500875" y="1212936"/>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（千円）</a:t>
              </a:r>
            </a:p>
          </p:txBody>
        </p:sp>
        <p:sp>
          <p:nvSpPr>
            <p:cNvPr id="75" name="テキスト ボックス 74"/>
            <p:cNvSpPr txBox="1"/>
            <p:nvPr/>
          </p:nvSpPr>
          <p:spPr>
            <a:xfrm>
              <a:off x="-6767440" y="1395052"/>
              <a:ext cx="70292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220,000</a:t>
              </a:r>
            </a:p>
          </p:txBody>
        </p:sp>
        <p:sp>
          <p:nvSpPr>
            <p:cNvPr id="78" name="テキスト ボックス 77"/>
            <p:cNvSpPr txBox="1"/>
            <p:nvPr/>
          </p:nvSpPr>
          <p:spPr>
            <a:xfrm>
              <a:off x="-6620694" y="4303510"/>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5,000</a:t>
              </a:r>
            </a:p>
          </p:txBody>
        </p:sp>
        <p:sp>
          <p:nvSpPr>
            <p:cNvPr id="80" name="テキスト ボックス 79"/>
            <p:cNvSpPr txBox="1"/>
            <p:nvPr/>
          </p:nvSpPr>
          <p:spPr>
            <a:xfrm>
              <a:off x="-6769135" y="1991515"/>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170,000</a:t>
              </a:r>
            </a:p>
          </p:txBody>
        </p:sp>
        <p:sp>
          <p:nvSpPr>
            <p:cNvPr id="81" name="テキスト ボックス 80"/>
            <p:cNvSpPr txBox="1"/>
            <p:nvPr/>
          </p:nvSpPr>
          <p:spPr>
            <a:xfrm>
              <a:off x="-6756202" y="2565793"/>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120,000</a:t>
              </a:r>
            </a:p>
          </p:txBody>
        </p:sp>
        <p:sp>
          <p:nvSpPr>
            <p:cNvPr id="82" name="テキスト ボックス 81"/>
            <p:cNvSpPr txBox="1"/>
            <p:nvPr/>
          </p:nvSpPr>
          <p:spPr>
            <a:xfrm>
              <a:off x="-6692702" y="3145469"/>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70,000</a:t>
              </a:r>
            </a:p>
          </p:txBody>
        </p:sp>
        <p:sp>
          <p:nvSpPr>
            <p:cNvPr id="83" name="テキスト ボックス 82"/>
            <p:cNvSpPr txBox="1"/>
            <p:nvPr/>
          </p:nvSpPr>
          <p:spPr>
            <a:xfrm>
              <a:off x="-6680002" y="3736971"/>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20,000</a:t>
              </a:r>
            </a:p>
          </p:txBody>
        </p:sp>
        <p:sp>
          <p:nvSpPr>
            <p:cNvPr id="84" name="テキスト ボックス 83"/>
            <p:cNvSpPr txBox="1"/>
            <p:nvPr/>
          </p:nvSpPr>
          <p:spPr>
            <a:xfrm>
              <a:off x="-6284851" y="4898624"/>
              <a:ext cx="32365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0</a:t>
              </a:r>
            </a:p>
          </p:txBody>
        </p:sp>
        <p:grpSp>
          <p:nvGrpSpPr>
            <p:cNvPr id="87" name="グループ化 86"/>
            <p:cNvGrpSpPr/>
            <p:nvPr/>
          </p:nvGrpSpPr>
          <p:grpSpPr>
            <a:xfrm>
              <a:off x="-6275422" y="4216064"/>
              <a:ext cx="5442774" cy="138689"/>
              <a:chOff x="672404" y="5819830"/>
              <a:chExt cx="5845352" cy="141266"/>
            </a:xfrm>
          </p:grpSpPr>
          <p:sp>
            <p:nvSpPr>
              <p:cNvPr id="88" name="フリーフォーム 87"/>
              <p:cNvSpPr/>
              <p:nvPr/>
            </p:nvSpPr>
            <p:spPr>
              <a:xfrm>
                <a:off x="672404" y="5856735"/>
                <a:ext cx="5765800" cy="104361"/>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sp>
            <p:nvSpPr>
              <p:cNvPr id="89" name="フリーフォーム 88"/>
              <p:cNvSpPr/>
              <p:nvPr/>
            </p:nvSpPr>
            <p:spPr>
              <a:xfrm>
                <a:off x="751956" y="5819830"/>
                <a:ext cx="5765800" cy="104360"/>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grpSp>
      </p:grpSp>
      <p:pic>
        <p:nvPicPr>
          <p:cNvPr id="4" name="図 3"/>
          <p:cNvPicPr>
            <a:picLocks noChangeAspect="1"/>
          </p:cNvPicPr>
          <p:nvPr/>
        </p:nvPicPr>
        <p:blipFill>
          <a:blip r:embed="rId5"/>
          <a:stretch>
            <a:fillRect/>
          </a:stretch>
        </p:blipFill>
        <p:spPr>
          <a:xfrm>
            <a:off x="542567" y="2020217"/>
            <a:ext cx="3320783" cy="2128171"/>
          </a:xfrm>
          <a:prstGeom prst="rect">
            <a:avLst/>
          </a:prstGeom>
        </p:spPr>
      </p:pic>
      <p:graphicFrame>
        <p:nvGraphicFramePr>
          <p:cNvPr id="71" name="グラフ 70">
            <a:extLst>
              <a:ext uri="{FF2B5EF4-FFF2-40B4-BE49-F238E27FC236}">
                <a16:creationId xmlns:a16="http://schemas.microsoft.com/office/drawing/2014/main" id="{7ED93955-594A-4100-92DC-5BF0E0F0BFBD}"/>
              </a:ext>
            </a:extLst>
          </p:cNvPr>
          <p:cNvGraphicFramePr>
            <a:graphicFrameLocks/>
          </p:cNvGraphicFramePr>
          <p:nvPr>
            <p:extLst>
              <p:ext uri="{D42A27DB-BD31-4B8C-83A1-F6EECF244321}">
                <p14:modId xmlns:p14="http://schemas.microsoft.com/office/powerpoint/2010/main" val="2607403032"/>
              </p:ext>
            </p:extLst>
          </p:nvPr>
        </p:nvGraphicFramePr>
        <p:xfrm>
          <a:off x="-6356837" y="5868519"/>
          <a:ext cx="4572000"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19" name="図 18">
            <a:extLst>
              <a:ext uri="{FF2B5EF4-FFF2-40B4-BE49-F238E27FC236}">
                <a16:creationId xmlns:a16="http://schemas.microsoft.com/office/drawing/2014/main" id="{2C2A815B-39F8-45DD-AC93-1CADDFA0A854}"/>
              </a:ext>
            </a:extLst>
          </p:cNvPr>
          <p:cNvPicPr>
            <a:picLocks noChangeAspect="1"/>
          </p:cNvPicPr>
          <p:nvPr/>
        </p:nvPicPr>
        <p:blipFill>
          <a:blip r:embed="rId7"/>
          <a:stretch>
            <a:fillRect/>
          </a:stretch>
        </p:blipFill>
        <p:spPr>
          <a:xfrm>
            <a:off x="9422044" y="-624234"/>
            <a:ext cx="3707372" cy="2224423"/>
          </a:xfrm>
          <a:prstGeom prst="rect">
            <a:avLst/>
          </a:prstGeom>
        </p:spPr>
      </p:pic>
      <p:sp>
        <p:nvSpPr>
          <p:cNvPr id="74" name="テキスト ボックス 73">
            <a:extLst>
              <a:ext uri="{FF2B5EF4-FFF2-40B4-BE49-F238E27FC236}">
                <a16:creationId xmlns:a16="http://schemas.microsoft.com/office/drawing/2014/main" id="{C93083A2-062F-46AD-B352-F4CF8FC99110}"/>
              </a:ext>
            </a:extLst>
          </p:cNvPr>
          <p:cNvSpPr txBox="1"/>
          <p:nvPr/>
        </p:nvSpPr>
        <p:spPr>
          <a:xfrm>
            <a:off x="4732339" y="1490917"/>
            <a:ext cx="37503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例）維持管理水準を調整した健全性推移ノイメージ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21" name="直線コネクタ 20">
            <a:extLst>
              <a:ext uri="{FF2B5EF4-FFF2-40B4-BE49-F238E27FC236}">
                <a16:creationId xmlns:a16="http://schemas.microsoft.com/office/drawing/2014/main" id="{6595D313-AE80-47E3-A97C-759E8B1B5455}"/>
              </a:ext>
            </a:extLst>
          </p:cNvPr>
          <p:cNvCxnSpPr>
            <a:cxnSpLocks/>
          </p:cNvCxnSpPr>
          <p:nvPr/>
        </p:nvCxnSpPr>
        <p:spPr>
          <a:xfrm>
            <a:off x="9728554" y="805798"/>
            <a:ext cx="3282950" cy="10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66621BC2-5FFC-41D2-B8FC-0E402C13C883}"/>
              </a:ext>
            </a:extLst>
          </p:cNvPr>
          <p:cNvCxnSpPr>
            <a:cxnSpLocks/>
          </p:cNvCxnSpPr>
          <p:nvPr/>
        </p:nvCxnSpPr>
        <p:spPr>
          <a:xfrm>
            <a:off x="9728554" y="70177"/>
            <a:ext cx="3289300" cy="3557"/>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sp>
        <p:nvSpPr>
          <p:cNvPr id="22" name="矢印: 下 21">
            <a:extLst>
              <a:ext uri="{FF2B5EF4-FFF2-40B4-BE49-F238E27FC236}">
                <a16:creationId xmlns:a16="http://schemas.microsoft.com/office/drawing/2014/main" id="{2BBD6F76-20BE-4405-80A5-456CE9BCEC66}"/>
              </a:ext>
            </a:extLst>
          </p:cNvPr>
          <p:cNvSpPr/>
          <p:nvPr/>
        </p:nvSpPr>
        <p:spPr>
          <a:xfrm>
            <a:off x="11201754" y="78070"/>
            <a:ext cx="394639" cy="225456"/>
          </a:xfrm>
          <a:prstGeom prst="downArrow">
            <a:avLst>
              <a:gd name="adj1" fmla="val 50000"/>
              <a:gd name="adj2" fmla="val 63114"/>
            </a:avLst>
          </a:prstGeom>
          <a:solidFill>
            <a:srgbClr val="CC6600"/>
          </a:solidFill>
          <a:ln w="12700">
            <a:solidFill>
              <a:srgbClr val="99663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1F1DC71-081A-423C-BEFC-3E6DA29EA79F}"/>
              </a:ext>
            </a:extLst>
          </p:cNvPr>
          <p:cNvSpPr txBox="1"/>
          <p:nvPr/>
        </p:nvSpPr>
        <p:spPr>
          <a:xfrm>
            <a:off x="12020723" y="-250026"/>
            <a:ext cx="14902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99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理想的管理レベル</a:t>
            </a:r>
          </a:p>
        </p:txBody>
      </p:sp>
      <p:sp>
        <p:nvSpPr>
          <p:cNvPr id="91" name="テキスト ボックス 90">
            <a:extLst>
              <a:ext uri="{FF2B5EF4-FFF2-40B4-BE49-F238E27FC236}">
                <a16:creationId xmlns:a16="http://schemas.microsoft.com/office/drawing/2014/main" id="{A52B46AA-8E44-4863-8E6C-E3899198F339}"/>
              </a:ext>
            </a:extLst>
          </p:cNvPr>
          <p:cNvSpPr txBox="1"/>
          <p:nvPr/>
        </p:nvSpPr>
        <p:spPr>
          <a:xfrm>
            <a:off x="12240413" y="559991"/>
            <a:ext cx="14902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許容レベル</a:t>
            </a:r>
          </a:p>
        </p:txBody>
      </p:sp>
      <p:sp>
        <p:nvSpPr>
          <p:cNvPr id="92" name="テキスト ボックス 91">
            <a:extLst>
              <a:ext uri="{FF2B5EF4-FFF2-40B4-BE49-F238E27FC236}">
                <a16:creationId xmlns:a16="http://schemas.microsoft.com/office/drawing/2014/main" id="{EC3588D8-EFF2-4A10-9245-72161EC02EFF}"/>
              </a:ext>
            </a:extLst>
          </p:cNvPr>
          <p:cNvSpPr txBox="1"/>
          <p:nvPr/>
        </p:nvSpPr>
        <p:spPr>
          <a:xfrm>
            <a:off x="10532492" y="237890"/>
            <a:ext cx="16750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996633"/>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管理水準レベル見直し</a:t>
            </a:r>
            <a:endParaRPr kumimoji="1" lang="ja-JP" altLang="en-US" sz="1100" b="1" i="0" u="none" strike="noStrike" kern="0" cap="none" spc="0" normalizeH="0" baseline="0" noProof="0" dirty="0">
              <a:ln>
                <a:noFill/>
              </a:ln>
              <a:solidFill>
                <a:srgbClr val="996633"/>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D3465A51-1DAA-462D-86DA-772128AF5BD3}"/>
              </a:ext>
            </a:extLst>
          </p:cNvPr>
          <p:cNvSpPr txBox="1"/>
          <p:nvPr/>
        </p:nvSpPr>
        <p:spPr>
          <a:xfrm>
            <a:off x="1312686" y="1943666"/>
            <a:ext cx="27782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メーカ製専門システムでのメーカ保全</a:t>
            </a:r>
          </a:p>
        </p:txBody>
      </p:sp>
      <p:sp>
        <p:nvSpPr>
          <p:cNvPr id="94" name="テキスト ボックス 93">
            <a:extLst>
              <a:ext uri="{FF2B5EF4-FFF2-40B4-BE49-F238E27FC236}">
                <a16:creationId xmlns:a16="http://schemas.microsoft.com/office/drawing/2014/main" id="{45AFCE81-9E13-4818-A68F-7F66392E065E}"/>
              </a:ext>
            </a:extLst>
          </p:cNvPr>
          <p:cNvSpPr txBox="1"/>
          <p:nvPr/>
        </p:nvSpPr>
        <p:spPr>
          <a:xfrm>
            <a:off x="1337537" y="3498724"/>
            <a:ext cx="23199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汎用品化更新</a:t>
            </a:r>
            <a:r>
              <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でのユーザ保全化</a:t>
            </a:r>
          </a:p>
        </p:txBody>
      </p:sp>
      <p:sp>
        <p:nvSpPr>
          <p:cNvPr id="95" name="矢印: 下 94">
            <a:extLst>
              <a:ext uri="{FF2B5EF4-FFF2-40B4-BE49-F238E27FC236}">
                <a16:creationId xmlns:a16="http://schemas.microsoft.com/office/drawing/2014/main" id="{2DAB5202-A3E4-4E77-95B8-697D51C15DC6}"/>
              </a:ext>
            </a:extLst>
          </p:cNvPr>
          <p:cNvSpPr/>
          <p:nvPr/>
        </p:nvSpPr>
        <p:spPr>
          <a:xfrm>
            <a:off x="1426516" y="2213908"/>
            <a:ext cx="211069" cy="1245514"/>
          </a:xfrm>
          <a:prstGeom prst="downArrow">
            <a:avLst>
              <a:gd name="adj1" fmla="val 50000"/>
              <a:gd name="adj2" fmla="val 63114"/>
            </a:avLst>
          </a:prstGeom>
          <a:solidFill>
            <a:srgbClr val="DC0032"/>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DCEF945E-416D-4A47-AB94-1292617EAB14}"/>
              </a:ext>
            </a:extLst>
          </p:cNvPr>
          <p:cNvSpPr txBox="1"/>
          <p:nvPr/>
        </p:nvSpPr>
        <p:spPr>
          <a:xfrm>
            <a:off x="1403342" y="2736085"/>
            <a:ext cx="18437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必要機能の見極め</a:t>
            </a:r>
          </a:p>
        </p:txBody>
      </p:sp>
      <p:pic>
        <p:nvPicPr>
          <p:cNvPr id="13" name="図 12">
            <a:extLst>
              <a:ext uri="{FF2B5EF4-FFF2-40B4-BE49-F238E27FC236}">
                <a16:creationId xmlns:a16="http://schemas.microsoft.com/office/drawing/2014/main" id="{17B89742-04CB-4397-B7C2-D9E31EAFD0C3}"/>
              </a:ext>
            </a:extLst>
          </p:cNvPr>
          <p:cNvPicPr>
            <a:picLocks noChangeAspect="1"/>
          </p:cNvPicPr>
          <p:nvPr/>
        </p:nvPicPr>
        <p:blipFill>
          <a:blip r:embed="rId8"/>
          <a:stretch>
            <a:fillRect/>
          </a:stretch>
        </p:blipFill>
        <p:spPr>
          <a:xfrm>
            <a:off x="5041592" y="1800011"/>
            <a:ext cx="3502916" cy="1806036"/>
          </a:xfrm>
          <a:prstGeom prst="rect">
            <a:avLst/>
          </a:prstGeom>
        </p:spPr>
      </p:pic>
    </p:spTree>
    <p:extLst>
      <p:ext uri="{BB962C8B-B14F-4D97-AF65-F5344CB8AC3E}">
        <p14:creationId xmlns:p14="http://schemas.microsoft.com/office/powerpoint/2010/main" val="135306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6</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５、施設管理ポータルサイトの活用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見える化による管理の簡単導入</a:t>
            </a: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2248393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255105" y="99518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1325048" y="305653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1326860" y="251345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1333476" y="226956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４、空圧機</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210774"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ソリューションモデル</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94519" y="982540"/>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①メーカ推奨整備から</a:t>
            </a:r>
            <a:r>
              <a:rPr lang="en-US" altLang="ja-JP" sz="1600" b="1" kern="0" dirty="0">
                <a:solidFill>
                  <a:sysClr val="windowText" lastClr="000000"/>
                </a:solidFill>
                <a:latin typeface="BIZ UDPゴシック" panose="020B0400000000000000" pitchFamily="50" charset="-128"/>
                <a:ea typeface="BIZ UDPゴシック" panose="020B0400000000000000" pitchFamily="50" charset="-128"/>
              </a:rPr>
              <a:t>FS</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提案周期へ変更</a:t>
            </a:r>
          </a:p>
        </p:txBody>
      </p:sp>
      <p:graphicFrame>
        <p:nvGraphicFramePr>
          <p:cNvPr id="21" name="表 20"/>
          <p:cNvGraphicFramePr>
            <a:graphicFrameLocks noGrp="1"/>
          </p:cNvGraphicFramePr>
          <p:nvPr>
            <p:extLst>
              <p:ext uri="{D42A27DB-BD31-4B8C-83A1-F6EECF244321}">
                <p14:modId xmlns:p14="http://schemas.microsoft.com/office/powerpoint/2010/main" val="4017407373"/>
              </p:ext>
            </p:extLst>
          </p:nvPr>
        </p:nvGraphicFramePr>
        <p:xfrm>
          <a:off x="1326860" y="186078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208967" y="2033335"/>
            <a:ext cx="1146222"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メーカ</a:t>
            </a:r>
          </a:p>
        </p:txBody>
      </p:sp>
      <p:sp>
        <p:nvSpPr>
          <p:cNvPr id="45" name="正方形/長方形 44"/>
          <p:cNvSpPr/>
          <p:nvPr/>
        </p:nvSpPr>
        <p:spPr>
          <a:xfrm>
            <a:off x="3929887" y="1518220"/>
            <a:ext cx="562929"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年</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1181099" y="1522107"/>
            <a:ext cx="2929387" cy="400110"/>
          </a:xfrm>
          <a:prstGeom prst="rect">
            <a:avLst/>
          </a:prstGeom>
        </p:spPr>
        <p:txBody>
          <a:bodyPr wrap="square">
            <a:spAutoFit/>
          </a:bodyPr>
          <a:lstStyle/>
          <a:p>
            <a:pPr lvl="0">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1333477" y="204310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47596" y="2904434"/>
            <a:ext cx="1146222" cy="345351"/>
          </a:xfrm>
          <a:prstGeom prst="rect">
            <a:avLst/>
          </a:prstGeom>
        </p:spPr>
        <p:txBody>
          <a:bodyPr wrap="square">
            <a:spAutoFit/>
          </a:bodyPr>
          <a:lstStyle/>
          <a:p>
            <a:pPr lvl="0">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3022600" y="1298008"/>
            <a:ext cx="1400744" cy="345351"/>
          </a:xfrm>
          <a:prstGeom prst="rect">
            <a:avLst/>
          </a:prstGeom>
        </p:spPr>
        <p:txBody>
          <a:bodyPr wrap="square">
            <a:spAutoFit/>
          </a:bodyPr>
          <a:lstStyle/>
          <a:p>
            <a:pPr lvl="0" algn="ctr">
              <a:lnSpc>
                <a:spcPts val="24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20</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971331" y="1915320"/>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58" name="正方形/長方形 57"/>
          <p:cNvSpPr/>
          <p:nvPr/>
        </p:nvSpPr>
        <p:spPr>
          <a:xfrm>
            <a:off x="1366729" y="2131491"/>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0" name="正方形/長方形 59"/>
          <p:cNvSpPr/>
          <p:nvPr/>
        </p:nvSpPr>
        <p:spPr>
          <a:xfrm>
            <a:off x="1653663" y="2389349"/>
            <a:ext cx="1146222" cy="337913"/>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6</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3" name="正方形/長方形 62"/>
          <p:cNvSpPr/>
          <p:nvPr/>
        </p:nvSpPr>
        <p:spPr>
          <a:xfrm>
            <a:off x="6589603" y="2161893"/>
            <a:ext cx="1629116"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【LC</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5</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1326860" y="283569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997665" y="2723854"/>
            <a:ext cx="1902327" cy="400110"/>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実績周期まで延長</a:t>
            </a:r>
          </a:p>
        </p:txBody>
      </p:sp>
      <p:pic>
        <p:nvPicPr>
          <p:cNvPr id="24" name="図 23"/>
          <p:cNvPicPr>
            <a:picLocks noChangeAspect="1"/>
          </p:cNvPicPr>
          <p:nvPr/>
        </p:nvPicPr>
        <p:blipFill rotWithShape="1">
          <a:blip r:embed="rId3"/>
          <a:srcRect l="75400" t="10880" r="6463" b="77846"/>
          <a:stretch/>
        </p:blipFill>
        <p:spPr>
          <a:xfrm>
            <a:off x="2347690" y="3406112"/>
            <a:ext cx="644316" cy="400521"/>
          </a:xfrm>
          <a:prstGeom prst="rect">
            <a:avLst/>
          </a:prstGeom>
        </p:spPr>
      </p:pic>
      <p:sp>
        <p:nvSpPr>
          <p:cNvPr id="69" name="正方形/長方形 68"/>
          <p:cNvSpPr/>
          <p:nvPr/>
        </p:nvSpPr>
        <p:spPr>
          <a:xfrm>
            <a:off x="2865001" y="3380747"/>
            <a:ext cx="1838510" cy="425886"/>
          </a:xfrm>
          <a:prstGeom prst="rect">
            <a:avLst/>
          </a:prstGeom>
        </p:spPr>
        <p:txBody>
          <a:bodyPr wrap="square">
            <a:spAutoFit/>
          </a:bodyPr>
          <a:lstStyle/>
          <a:p>
            <a:pPr lvl="0">
              <a:lnSpc>
                <a:spcPts val="1400"/>
              </a:lnSpc>
              <a:defRPr/>
            </a:pP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a:solidFill>
                  <a:srgbClr val="DC0032"/>
                </a:solidFill>
                <a:latin typeface="BIZ UDPゴシック" panose="020B0400000000000000" pitchFamily="50" charset="-128"/>
                <a:ea typeface="BIZ UDPゴシック" panose="020B0400000000000000" pitchFamily="50" charset="-128"/>
              </a:rPr>
              <a:t>品質担保</a:t>
            </a: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DC0032"/>
                </a:solidFill>
                <a:latin typeface="BIZ UDPゴシック" panose="020B0400000000000000" pitchFamily="50" charset="-128"/>
                <a:ea typeface="BIZ UDPゴシック" panose="020B0400000000000000" pitchFamily="50" charset="-128"/>
              </a:rPr>
              <a:t>流量</a:t>
            </a: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a:solidFill>
                  <a:srgbClr val="DC0032"/>
                </a:solidFill>
                <a:latin typeface="BIZ UDPゴシック" panose="020B0400000000000000" pitchFamily="50" charset="-128"/>
                <a:ea typeface="BIZ UDPゴシック" panose="020B0400000000000000" pitchFamily="50" charset="-128"/>
              </a:rPr>
              <a:t>電力⇒センシング</a:t>
            </a:r>
          </a:p>
        </p:txBody>
      </p:sp>
      <p:sp>
        <p:nvSpPr>
          <p:cNvPr id="71" name="正方形/長方形 70"/>
          <p:cNvSpPr/>
          <p:nvPr/>
        </p:nvSpPr>
        <p:spPr>
          <a:xfrm>
            <a:off x="979229" y="2684807"/>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25" name="下矢印 24"/>
          <p:cNvSpPr/>
          <p:nvPr/>
        </p:nvSpPr>
        <p:spPr>
          <a:xfrm>
            <a:off x="618887" y="260331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7760" y="3939381"/>
            <a:ext cx="4158027" cy="352725"/>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②設備保全計画での見える化</a:t>
            </a:r>
          </a:p>
        </p:txBody>
      </p:sp>
      <p:pic>
        <p:nvPicPr>
          <p:cNvPr id="4" name="図 3"/>
          <p:cNvPicPr>
            <a:picLocks noChangeAspect="1"/>
          </p:cNvPicPr>
          <p:nvPr/>
        </p:nvPicPr>
        <p:blipFill rotWithShape="1">
          <a:blip r:embed="rId4"/>
          <a:srcRect b="6036"/>
          <a:stretch/>
        </p:blipFill>
        <p:spPr>
          <a:xfrm>
            <a:off x="527100" y="4339491"/>
            <a:ext cx="1963160" cy="1037122"/>
          </a:xfrm>
          <a:prstGeom prst="rect">
            <a:avLst/>
          </a:prstGeom>
          <a:ln>
            <a:solidFill>
              <a:schemeClr val="accent1"/>
            </a:solidFill>
          </a:ln>
        </p:spPr>
      </p:pic>
      <p:sp>
        <p:nvSpPr>
          <p:cNvPr id="61" name="正方形/長方形 60"/>
          <p:cNvSpPr/>
          <p:nvPr/>
        </p:nvSpPr>
        <p:spPr>
          <a:xfrm>
            <a:off x="147760" y="5464049"/>
            <a:ext cx="3869192"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③効率の逸脱監視への取組み</a:t>
            </a:r>
          </a:p>
        </p:txBody>
      </p:sp>
      <p:pic>
        <p:nvPicPr>
          <p:cNvPr id="5" name="図 4"/>
          <p:cNvPicPr>
            <a:picLocks noChangeAspect="1"/>
          </p:cNvPicPr>
          <p:nvPr/>
        </p:nvPicPr>
        <p:blipFill>
          <a:blip r:embed="rId5"/>
          <a:stretch>
            <a:fillRect/>
          </a:stretch>
        </p:blipFill>
        <p:spPr>
          <a:xfrm>
            <a:off x="3677866" y="5666916"/>
            <a:ext cx="659517" cy="429138"/>
          </a:xfrm>
          <a:prstGeom prst="rect">
            <a:avLst/>
          </a:prstGeom>
          <a:ln>
            <a:solidFill>
              <a:schemeClr val="accent1"/>
            </a:solidFill>
          </a:ln>
        </p:spPr>
      </p:pic>
      <p:sp>
        <p:nvSpPr>
          <p:cNvPr id="64" name="正方形/長方形 63"/>
          <p:cNvSpPr/>
          <p:nvPr/>
        </p:nvSpPr>
        <p:spPr>
          <a:xfrm>
            <a:off x="207508" y="5835259"/>
            <a:ext cx="265749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品質担保＆</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見極め</a:t>
            </a:r>
          </a:p>
        </p:txBody>
      </p:sp>
      <p:pic>
        <p:nvPicPr>
          <p:cNvPr id="6" name="図 5"/>
          <p:cNvPicPr>
            <a:picLocks noChangeAspect="1"/>
          </p:cNvPicPr>
          <p:nvPr/>
        </p:nvPicPr>
        <p:blipFill>
          <a:blip r:embed="rId6"/>
          <a:stretch>
            <a:fillRect/>
          </a:stretch>
        </p:blipFill>
        <p:spPr>
          <a:xfrm>
            <a:off x="3382103" y="3901115"/>
            <a:ext cx="561190" cy="441882"/>
          </a:xfrm>
          <a:prstGeom prst="rect">
            <a:avLst/>
          </a:prstGeom>
        </p:spPr>
      </p:pic>
      <p:pic>
        <p:nvPicPr>
          <p:cNvPr id="65" name="図 64"/>
          <p:cNvPicPr>
            <a:picLocks noChangeAspect="1"/>
          </p:cNvPicPr>
          <p:nvPr/>
        </p:nvPicPr>
        <p:blipFill>
          <a:blip r:embed="rId6"/>
          <a:stretch>
            <a:fillRect/>
          </a:stretch>
        </p:blipFill>
        <p:spPr>
          <a:xfrm>
            <a:off x="3556100" y="5186161"/>
            <a:ext cx="561190" cy="441882"/>
          </a:xfrm>
          <a:prstGeom prst="rect">
            <a:avLst/>
          </a:prstGeom>
        </p:spPr>
      </p:pic>
      <p:sp>
        <p:nvSpPr>
          <p:cNvPr id="75" name="正方形/長方形 74"/>
          <p:cNvSpPr/>
          <p:nvPr/>
        </p:nvSpPr>
        <p:spPr>
          <a:xfrm>
            <a:off x="4595326" y="99518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4645129"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(2)EMS</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レポート診断モデル</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522" y="1422905"/>
            <a:ext cx="997578" cy="997578"/>
          </a:xfrm>
          <a:prstGeom prst="rect">
            <a:avLst/>
          </a:prstGeom>
        </p:spPr>
      </p:pic>
      <p:sp>
        <p:nvSpPr>
          <p:cNvPr id="26" name="右矢印 25"/>
          <p:cNvSpPr/>
          <p:nvPr/>
        </p:nvSpPr>
        <p:spPr>
          <a:xfrm>
            <a:off x="5916944" y="163224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806343" y="1299794"/>
            <a:ext cx="97340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1251" y="1415263"/>
            <a:ext cx="490578" cy="858510"/>
          </a:xfrm>
          <a:prstGeom prst="rect">
            <a:avLst/>
          </a:prstGeom>
        </p:spPr>
      </p:pic>
      <p:grpSp>
        <p:nvGrpSpPr>
          <p:cNvPr id="28" name="グループ化 27"/>
          <p:cNvGrpSpPr/>
          <p:nvPr/>
        </p:nvGrpSpPr>
        <p:grpSpPr>
          <a:xfrm>
            <a:off x="10484787" y="2479872"/>
            <a:ext cx="1979507" cy="3642819"/>
            <a:chOff x="-1892485" y="1808870"/>
            <a:chExt cx="1979507" cy="3642819"/>
          </a:xfrm>
        </p:grpSpPr>
        <p:grpSp>
          <p:nvGrpSpPr>
            <p:cNvPr id="80" name="Groupe 225"/>
            <p:cNvGrpSpPr/>
            <p:nvPr/>
          </p:nvGrpSpPr>
          <p:grpSpPr>
            <a:xfrm>
              <a:off x="-1892485" y="1808870"/>
              <a:ext cx="1979507" cy="3642819"/>
              <a:chOff x="5413256" y="1097516"/>
              <a:chExt cx="1486562" cy="2938628"/>
            </a:xfrm>
          </p:grpSpPr>
          <p:pic>
            <p:nvPicPr>
              <p:cNvPr id="8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2"/>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1" name="Image 1"/>
            <p:cNvPicPr>
              <a:picLocks noChangeAspect="1"/>
            </p:cNvPicPr>
            <p:nvPr/>
          </p:nvPicPr>
          <p:blipFill rotWithShape="1">
            <a:blip r:embed="rId11"/>
            <a:srcRect t="3598"/>
            <a:stretch/>
          </p:blipFill>
          <p:spPr>
            <a:xfrm>
              <a:off x="-1736938" y="2219679"/>
              <a:ext cx="1698275" cy="3101236"/>
            </a:xfrm>
            <a:prstGeom prst="rect">
              <a:avLst/>
            </a:prstGeom>
          </p:spPr>
        </p:pic>
      </p:grpSp>
      <p:pic>
        <p:nvPicPr>
          <p:cNvPr id="29" name="図 28"/>
          <p:cNvPicPr>
            <a:picLocks noChangeAspect="1"/>
          </p:cNvPicPr>
          <p:nvPr/>
        </p:nvPicPr>
        <p:blipFill>
          <a:blip r:embed="rId12"/>
          <a:stretch>
            <a:fillRect/>
          </a:stretch>
        </p:blipFill>
        <p:spPr>
          <a:xfrm>
            <a:off x="2661446" y="4333950"/>
            <a:ext cx="694880" cy="1145479"/>
          </a:xfrm>
          <a:prstGeom prst="rect">
            <a:avLst/>
          </a:prstGeom>
        </p:spPr>
      </p:pic>
      <p:sp>
        <p:nvSpPr>
          <p:cNvPr id="90" name="正方形/長方形 89"/>
          <p:cNvSpPr/>
          <p:nvPr/>
        </p:nvSpPr>
        <p:spPr>
          <a:xfrm>
            <a:off x="3216419" y="4600039"/>
            <a:ext cx="1334500" cy="502702"/>
          </a:xfrm>
          <a:prstGeom prst="rect">
            <a:avLst/>
          </a:prstGeom>
        </p:spPr>
        <p:txBody>
          <a:bodyPr wrap="square">
            <a:spAutoFit/>
          </a:bodyPr>
          <a:lstStyle/>
          <a:p>
            <a:pPr lvl="0">
              <a:lnSpc>
                <a:spcPts val="16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1656917" y="1927987"/>
            <a:ext cx="1176862" cy="400110"/>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600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2" name="正方形/長方形 91"/>
          <p:cNvSpPr/>
          <p:nvPr/>
        </p:nvSpPr>
        <p:spPr>
          <a:xfrm>
            <a:off x="106161" y="2242999"/>
            <a:ext cx="1492860" cy="343492"/>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93" name="正方形/長方形 92"/>
          <p:cNvSpPr/>
          <p:nvPr/>
        </p:nvSpPr>
        <p:spPr>
          <a:xfrm>
            <a:off x="2538257" y="2139687"/>
            <a:ext cx="1176862" cy="400110"/>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4" name="正方形/長方形 93"/>
          <p:cNvSpPr/>
          <p:nvPr/>
        </p:nvSpPr>
        <p:spPr>
          <a:xfrm>
            <a:off x="3798478" y="2416510"/>
            <a:ext cx="824698" cy="451406"/>
          </a:xfrm>
          <a:prstGeom prst="rect">
            <a:avLst/>
          </a:prstGeom>
        </p:spPr>
        <p:txBody>
          <a:bodyPr wrap="square">
            <a:spAutoFit/>
          </a:bodyPr>
          <a:lstStyle/>
          <a:p>
            <a:pPr lvl="0" algn="ctr">
              <a:lnSpc>
                <a:spcPts val="1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2,400</a:t>
            </a:r>
          </a:p>
          <a:p>
            <a:pPr lvl="0" algn="ctr">
              <a:lnSpc>
                <a:spcPts val="1400"/>
              </a:lnSpc>
              <a:defRPr/>
            </a:pP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pic>
        <p:nvPicPr>
          <p:cNvPr id="30" name="図 29"/>
          <p:cNvPicPr>
            <a:picLocks noChangeAspect="1"/>
          </p:cNvPicPr>
          <p:nvPr/>
        </p:nvPicPr>
        <p:blipFill rotWithShape="1">
          <a:blip r:embed="rId13"/>
          <a:srcRect r="37843"/>
          <a:stretch/>
        </p:blipFill>
        <p:spPr>
          <a:xfrm>
            <a:off x="6703131" y="1343889"/>
            <a:ext cx="1973998" cy="992167"/>
          </a:xfrm>
          <a:prstGeom prst="rect">
            <a:avLst/>
          </a:prstGeom>
          <a:ln>
            <a:solidFill>
              <a:schemeClr val="accent1"/>
            </a:solidFill>
          </a:ln>
        </p:spPr>
      </p:pic>
      <p:sp>
        <p:nvSpPr>
          <p:cNvPr id="98" name="正方形/長方形 97"/>
          <p:cNvSpPr/>
          <p:nvPr/>
        </p:nvSpPr>
        <p:spPr>
          <a:xfrm>
            <a:off x="6997095" y="1121171"/>
            <a:ext cx="127599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レポート報告</a:t>
            </a:r>
          </a:p>
        </p:txBody>
      </p:sp>
      <p:sp>
        <p:nvSpPr>
          <p:cNvPr id="99" name="正方形/長方形 98"/>
          <p:cNvSpPr/>
          <p:nvPr/>
        </p:nvSpPr>
        <p:spPr>
          <a:xfrm>
            <a:off x="4719440" y="2494709"/>
            <a:ext cx="4203386" cy="2174954"/>
          </a:xfrm>
          <a:prstGeom prst="rect">
            <a:avLst/>
          </a:prstGeom>
        </p:spPr>
        <p:txBody>
          <a:bodyPr wrap="square">
            <a:spAutoFit/>
          </a:bodyPr>
          <a:lstStyle/>
          <a:p>
            <a:pPr lvl="0">
              <a:defRPr/>
            </a:pP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ライン別　非稼働時状況月報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受電別　電力デマンド月報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endParaRPr lang="en-US" altLang="ja-JP" sz="6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レポートを基に省エネ</a:t>
            </a:r>
            <a:r>
              <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PDCA</a:t>
            </a:r>
          </a:p>
        </p:txBody>
      </p:sp>
      <p:sp>
        <p:nvSpPr>
          <p:cNvPr id="101" name="タイトル 1"/>
          <p:cNvSpPr txBox="1">
            <a:spLocks/>
          </p:cNvSpPr>
          <p:nvPr/>
        </p:nvSpPr>
        <p:spPr>
          <a:xfrm>
            <a:off x="4769577" y="570451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省エネ改善活動の支援を展開したい</a:t>
            </a:r>
          </a:p>
        </p:txBody>
      </p:sp>
      <p:sp>
        <p:nvSpPr>
          <p:cNvPr id="102" name="正方形/長方形 101"/>
          <p:cNvSpPr/>
          <p:nvPr/>
        </p:nvSpPr>
        <p:spPr>
          <a:xfrm>
            <a:off x="4750693" y="4643650"/>
            <a:ext cx="4203386" cy="974626"/>
          </a:xfrm>
          <a:prstGeom prst="rect">
            <a:avLst/>
          </a:prstGeom>
        </p:spPr>
        <p:txBody>
          <a:bodyPr wrap="square">
            <a:spAutoFit/>
          </a:bodyPr>
          <a:lstStyle/>
          <a:p>
            <a:pPr lvl="0">
              <a:defRPr/>
            </a:pP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現場診断</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①供給・生産現場巡回 → 改善ネタ出し・仕様作成</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②改善計画の立案 → 年間計画立案の支援</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5714364" y="1042098"/>
            <a:ext cx="561190" cy="441882"/>
          </a:xfrm>
          <a:prstGeom prst="rect">
            <a:avLst/>
          </a:prstGeom>
        </p:spPr>
      </p:pic>
      <p:sp>
        <p:nvSpPr>
          <p:cNvPr id="67" name="正方形/長方形 66"/>
          <p:cNvSpPr/>
          <p:nvPr/>
        </p:nvSpPr>
        <p:spPr>
          <a:xfrm>
            <a:off x="4698305" y="1024377"/>
            <a:ext cx="1434539" cy="246221"/>
          </a:xfrm>
          <a:prstGeom prst="rect">
            <a:avLst/>
          </a:prstGeom>
        </p:spPr>
        <p:txBody>
          <a:bodyPr wrap="square">
            <a:spAutoFit/>
          </a:bodyPr>
          <a:lstStyle/>
          <a:p>
            <a:pPr lvl="0" algn="ctr">
              <a:lnSpc>
                <a:spcPts val="1200"/>
              </a:lnSpc>
              <a:defRPr/>
            </a:pP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クラウド化今後予定</a:t>
            </a:r>
          </a:p>
        </p:txBody>
      </p:sp>
      <p:sp>
        <p:nvSpPr>
          <p:cNvPr id="76" name="正方形/長方形 75"/>
          <p:cNvSpPr/>
          <p:nvPr/>
        </p:nvSpPr>
        <p:spPr>
          <a:xfrm>
            <a:off x="168182" y="3092973"/>
            <a:ext cx="1343946" cy="343492"/>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84" name="正方形/長方形 83"/>
          <p:cNvSpPr/>
          <p:nvPr/>
        </p:nvSpPr>
        <p:spPr>
          <a:xfrm>
            <a:off x="1911973" y="2944960"/>
            <a:ext cx="1614497" cy="400110"/>
          </a:xfrm>
          <a:prstGeom prst="rect">
            <a:avLst/>
          </a:prstGeom>
        </p:spPr>
        <p:txBody>
          <a:bodyPr wrap="square">
            <a:spAutoFit/>
          </a:bodyPr>
          <a:lstStyle/>
          <a:p>
            <a:pPr lvl="0" algn="ctr">
              <a:lnSpc>
                <a:spcPts val="2400"/>
              </a:lnSpc>
              <a:defRPr/>
            </a:pP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年整備を</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p>
        </p:txBody>
      </p:sp>
      <p:sp>
        <p:nvSpPr>
          <p:cNvPr id="85" name="正方形/長方形 84"/>
          <p:cNvSpPr/>
          <p:nvPr/>
        </p:nvSpPr>
        <p:spPr>
          <a:xfrm>
            <a:off x="1900433" y="3090483"/>
            <a:ext cx="1561545" cy="400110"/>
          </a:xfrm>
          <a:prstGeom prst="rect">
            <a:avLst/>
          </a:prstGeom>
        </p:spPr>
        <p:txBody>
          <a:bodyPr wrap="square">
            <a:spAutoFit/>
          </a:bodyPr>
          <a:lstStyle/>
          <a:p>
            <a:pPr lvl="0" algn="ctr">
              <a:lnSpc>
                <a:spcPts val="2400"/>
              </a:lnSpc>
              <a:defRPr/>
            </a:pP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2204278" y="343941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529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8</a:t>
            </a:fld>
            <a:r>
              <a:rPr lang="en-US" altLang="ja-JP">
                <a:ea typeface="Verdana" panose="020B0604030504040204" pitchFamily="34" charset="0"/>
              </a:rPr>
              <a:t> </a:t>
            </a:r>
            <a:endParaRPr lang="ja-JP" altLang="en-US" dirty="0"/>
          </a:p>
        </p:txBody>
      </p:sp>
      <p:sp>
        <p:nvSpPr>
          <p:cNvPr id="5" name="正方形/長方形 4"/>
          <p:cNvSpPr/>
          <p:nvPr/>
        </p:nvSpPr>
        <p:spPr>
          <a:xfrm>
            <a:off x="222137" y="1750784"/>
            <a:ext cx="6824186"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092870" cy="468000"/>
          </a:xfrm>
        </p:spPr>
        <p:txBody>
          <a:bodyPr/>
          <a:lstStyle/>
          <a:p>
            <a:r>
              <a:rPr lang="ja-JP" altLang="en-US" dirty="0">
                <a:latin typeface="BIZ UDPゴシック" panose="020B0400000000000000" pitchFamily="50" charset="-128"/>
                <a:ea typeface="BIZ UDPゴシック" panose="020B0400000000000000" pitchFamily="50" charset="-128"/>
              </a:rPr>
              <a:t>案） 神星工業㈱様 省エネ改善の進め方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a:t>
            </a:r>
            <a:r>
              <a:rPr lang="ja-JP" altLang="en-US" sz="1400" kern="0" dirty="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81704" y="666550"/>
            <a:ext cx="3220753" cy="338554"/>
          </a:xfrm>
          <a:prstGeom prst="rect">
            <a:avLst/>
          </a:prstGeom>
          <a:noFill/>
        </p:spPr>
        <p:txBody>
          <a:bodyPr wrap="none"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安定安価なエネルギー供給の実現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a:solidFill>
                  <a:srgbClr val="000000"/>
                </a:solidFill>
                <a:latin typeface="BIZ UDPゴシック" panose="020B0400000000000000" pitchFamily="50" charset="-128"/>
                <a:ea typeface="BIZ UDPゴシック" panose="020B0400000000000000" pitchFamily="50" charset="-128"/>
              </a:rPr>
              <a:t>省エネ活動の目標達成の自律支援 ： </a:t>
            </a:r>
            <a:r>
              <a:rPr lang="en-US" altLang="ja-JP" sz="1500" b="1" dirty="0">
                <a:solidFill>
                  <a:srgbClr val="000000"/>
                </a:solidFill>
                <a:latin typeface="BIZ UDPゴシック" panose="020B0400000000000000" pitchFamily="50" charset="-128"/>
                <a:ea typeface="BIZ UDPゴシック" panose="020B0400000000000000" pitchFamily="50" charset="-128"/>
              </a:rPr>
              <a:t>CO2</a:t>
            </a:r>
            <a:r>
              <a:rPr lang="ja-JP" altLang="en-US" sz="1500" b="1" dirty="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ja-JP" altLang="en-US" sz="1500" b="1" dirty="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a:solidFill>
                  <a:srgbClr val="000000"/>
                </a:solidFill>
                <a:latin typeface="BIZ UDPゴシック" panose="020B0400000000000000" pitchFamily="50" charset="-128"/>
                <a:ea typeface="BIZ UDPゴシック" panose="020B0400000000000000" pitchFamily="50" charset="-128"/>
              </a:rPr>
              <a:t>10%</a:t>
            </a:r>
            <a:r>
              <a:rPr lang="ja-JP" altLang="en-US" sz="1500" b="1" dirty="0">
                <a:solidFill>
                  <a:srgbClr val="000000"/>
                </a:solidFill>
                <a:latin typeface="BIZ UDPゴシック" panose="020B0400000000000000" pitchFamily="50" charset="-128"/>
                <a:ea typeface="BIZ UDPゴシック" panose="020B0400000000000000" pitchFamily="50" charset="-128"/>
              </a:rPr>
              <a:t>／年</a:t>
            </a:r>
            <a:r>
              <a:rPr lang="ja-JP" altLang="en-US" sz="1100" b="1" dirty="0">
                <a:solidFill>
                  <a:srgbClr val="000000"/>
                </a:solidFill>
                <a:latin typeface="BIZ UDPゴシック" panose="020B0400000000000000" pitchFamily="50" charset="-128"/>
                <a:ea typeface="BIZ UDPゴシック" panose="020B0400000000000000" pitchFamily="50" charset="-128"/>
              </a:rPr>
              <a:t>　</a:t>
            </a:r>
            <a:r>
              <a:rPr lang="ja-JP" altLang="en-US" sz="1000" b="1" dirty="0">
                <a:solidFill>
                  <a:srgbClr val="000000"/>
                </a:solidFill>
                <a:latin typeface="BIZ UDPゴシック" panose="020B0400000000000000" pitchFamily="50" charset="-128"/>
                <a:ea typeface="BIZ UDPゴシック" panose="020B0400000000000000" pitchFamily="50" charset="-128"/>
              </a:rPr>
              <a:t>*対</a:t>
            </a:r>
            <a:r>
              <a:rPr lang="en-US" altLang="ja-JP" sz="1000" b="1" dirty="0">
                <a:solidFill>
                  <a:srgbClr val="000000"/>
                </a:solidFill>
                <a:latin typeface="BIZ UDPゴシック" panose="020B0400000000000000" pitchFamily="50" charset="-128"/>
                <a:ea typeface="BIZ UDPゴシック" panose="020B0400000000000000" pitchFamily="50" charset="-128"/>
              </a:rPr>
              <a:t>19</a:t>
            </a:r>
            <a:r>
              <a:rPr lang="ja-JP" altLang="en-US" sz="1000" b="1" dirty="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16"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213" y="3209767"/>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520" y="2131137"/>
            <a:ext cx="842589" cy="614451"/>
          </a:xfrm>
          <a:prstGeom prst="rect">
            <a:avLst/>
          </a:prstGeom>
        </p:spPr>
      </p:pic>
      <p:pic>
        <p:nvPicPr>
          <p:cNvPr id="18" name="図 17"/>
          <p:cNvPicPr>
            <a:picLocks noChangeAspect="1"/>
          </p:cNvPicPr>
          <p:nvPr/>
        </p:nvPicPr>
        <p:blipFill>
          <a:blip r:embed="rId3"/>
          <a:stretch>
            <a:fillRect/>
          </a:stretch>
        </p:blipFill>
        <p:spPr>
          <a:xfrm>
            <a:off x="40755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120540" y="3227550"/>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4074925" y="2536781"/>
            <a:ext cx="723275" cy="415498"/>
          </a:xfrm>
          <a:prstGeom prst="rect">
            <a:avLst/>
          </a:prstGeom>
          <a:noFill/>
        </p:spPr>
        <p:txBody>
          <a:bodyPr wrap="none" rtlCol="0">
            <a:spAutoFit/>
          </a:bodyPr>
          <a:lstStyle/>
          <a:p>
            <a:pPr lvl="0">
              <a:defRPr/>
            </a:pPr>
            <a:endParaRPr lang="en-US" altLang="ja-JP" sz="1050" b="1" dirty="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noProof="0" dirty="0">
                <a:solidFill>
                  <a:schemeClr val="accent5">
                    <a:lumMod val="60000"/>
                    <a:lumOff val="40000"/>
                  </a:schemeClr>
                </a:solidFill>
                <a:latin typeface="BIZ UDPゴシック" panose="020B0400000000000000" pitchFamily="50" charset="-128"/>
                <a:ea typeface="BIZ UDPゴシック" panose="020B0400000000000000" pitchFamily="50" charset="-128"/>
              </a:rPr>
              <a:t>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171217"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5139635" y="2625157"/>
            <a:ext cx="1858552" cy="553998"/>
          </a:xfrm>
          <a:prstGeom prst="rect">
            <a:avLst/>
          </a:prstGeom>
          <a:noFill/>
        </p:spPr>
        <p:txBody>
          <a:bodyPr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省エネ改善計画・改善実行</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保全計画・方策実行</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a:t>
            </a:r>
            <a:r>
              <a:rPr lang="en-US" altLang="ja-JP" sz="1100" b="1" kern="0" dirty="0">
                <a:solidFill>
                  <a:srgbClr val="000000"/>
                </a:solidFill>
                <a:latin typeface="BIZ UDPゴシック" panose="020B0400000000000000" pitchFamily="50" charset="-128"/>
                <a:ea typeface="BIZ UDPゴシック" panose="020B0400000000000000" pitchFamily="50" charset="-128"/>
              </a:rPr>
              <a:t>FS</a:t>
            </a:r>
            <a:r>
              <a:rPr lang="ja-JP" altLang="en-US" sz="1100" b="1" kern="0" dirty="0">
                <a:solidFill>
                  <a:srgbClr val="000000"/>
                </a:solidFill>
                <a:latin typeface="BIZ UDPゴシック" panose="020B0400000000000000" pitchFamily="50" charset="-128"/>
                <a:ea typeface="BIZ UDPゴシック" panose="020B0400000000000000" pitchFamily="50" charset="-128"/>
              </a:rPr>
              <a:t>連携し業務効率化</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426338" y="4116042"/>
            <a:ext cx="978153" cy="253916"/>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広美１・２工場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3127932" y="2690877"/>
            <a:ext cx="723275" cy="253916"/>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373117" y="4155214"/>
            <a:ext cx="453970" cy="200055"/>
          </a:xfrm>
          <a:prstGeom prst="rect">
            <a:avLst/>
          </a:prstGeom>
          <a:noFill/>
        </p:spPr>
        <p:txBody>
          <a:bodyPr wrap="none" rtlCol="0">
            <a:spAutoFit/>
          </a:bodyPr>
          <a:lstStyle/>
          <a:p>
            <a:pPr lvl="0">
              <a:defRPr/>
            </a:pPr>
            <a:r>
              <a:rPr lang="ja-JP" altLang="en-US" sz="700" b="1" dirty="0">
                <a:solidFill>
                  <a:schemeClr val="accent5">
                    <a:lumMod val="60000"/>
                    <a:lumOff val="40000"/>
                  </a:schemeClr>
                </a:solidFill>
                <a:latin typeface="BIZ UDPゴシック" panose="020B0400000000000000" pitchFamily="50" charset="-128"/>
                <a:ea typeface="BIZ UDPゴシック" panose="020B0400000000000000" pitchFamily="50" charset="-128"/>
              </a:rPr>
              <a:t>空圧機</a:t>
            </a:r>
            <a:endParaRPr kumimoji="1" lang="ja-JP" altLang="en-US" sz="70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62" name="角丸四角形 61"/>
          <p:cNvSpPr/>
          <p:nvPr/>
        </p:nvSpPr>
        <p:spPr>
          <a:xfrm>
            <a:off x="40755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1928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角丸四角形 63"/>
          <p:cNvSpPr/>
          <p:nvPr/>
        </p:nvSpPr>
        <p:spPr>
          <a:xfrm>
            <a:off x="40755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03045" y="2672448"/>
            <a:ext cx="300082" cy="230832"/>
          </a:xfrm>
          <a:prstGeom prst="rect">
            <a:avLst/>
          </a:prstGeom>
          <a:noFill/>
        </p:spPr>
        <p:txBody>
          <a:bodyPr wrap="none" rtlCol="0">
            <a:spAutoFit/>
          </a:bodyPr>
          <a:lstStyle/>
          <a:p>
            <a:pPr lvl="0">
              <a:defRPr/>
            </a:pPr>
            <a:r>
              <a:rPr lang="ja-JP" altLang="en-US" sz="900" b="1"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主</a:t>
            </a:r>
            <a:endPar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63774" y="5468047"/>
            <a:ext cx="6033469" cy="253916"/>
          </a:xfrm>
          <a:prstGeom prst="rect">
            <a:avLst/>
          </a:prstGeom>
          <a:noFill/>
        </p:spPr>
        <p:txBody>
          <a:bodyPr wrap="squar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　　　　　　</a:t>
            </a:r>
            <a:r>
              <a:rPr lang="en-US" altLang="ja-JP" sz="1050" b="1" noProof="0" dirty="0">
                <a:latin typeface="BIZ UDPゴシック" panose="020B0400000000000000" pitchFamily="50" charset="-128"/>
                <a:ea typeface="BIZ UDPゴシック" panose="020B0400000000000000" pitchFamily="50" charset="-128"/>
              </a:rPr>
              <a:t>20</a:t>
            </a:r>
            <a:r>
              <a:rPr lang="ja-JP" altLang="en-US" sz="1050" b="1" noProof="0" dirty="0">
                <a:latin typeface="BIZ UDPゴシック" panose="020B0400000000000000" pitchFamily="50" charset="-128"/>
                <a:ea typeface="BIZ UDPゴシック" panose="020B0400000000000000" pitchFamily="50" charset="-128"/>
              </a:rPr>
              <a:t>年度　　　　　　　　　　　　　　　　　　　　　　　　　　　　　</a:t>
            </a:r>
            <a:r>
              <a:rPr lang="en-US" altLang="ja-JP" sz="1050" b="1" noProof="0" dirty="0">
                <a:latin typeface="BIZ UDPゴシック" panose="020B0400000000000000" pitchFamily="50" charset="-128"/>
                <a:ea typeface="BIZ UDPゴシック" panose="020B0400000000000000" pitchFamily="50" charset="-128"/>
              </a:rPr>
              <a:t>21</a:t>
            </a:r>
            <a:r>
              <a:rPr lang="ja-JP" altLang="en-US" sz="1050" b="1" noProof="0" dirty="0">
                <a:latin typeface="BIZ UDPゴシック" panose="020B0400000000000000" pitchFamily="50" charset="-128"/>
                <a:ea typeface="BIZ UDPゴシック" panose="020B0400000000000000" pitchFamily="50" charset="-128"/>
              </a:rPr>
              <a:t>年度　　　　　　　　　　　　　　　　　　　</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222403" y="5459820"/>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222403" y="5794077"/>
            <a:ext cx="697627" cy="253916"/>
          </a:xfrm>
          <a:prstGeom prst="rect">
            <a:avLst/>
          </a:prstGeom>
          <a:noFill/>
        </p:spPr>
        <p:txBody>
          <a:bodyPr wrap="non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0" name="直線コネクタ 69"/>
          <p:cNvCxnSpPr/>
          <p:nvPr/>
        </p:nvCxnSpPr>
        <p:spPr>
          <a:xfrm>
            <a:off x="229757" y="5732305"/>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44231" y="5459820"/>
            <a:ext cx="453970" cy="253916"/>
          </a:xfrm>
          <a:prstGeom prst="rect">
            <a:avLst/>
          </a:prstGeom>
          <a:noFill/>
        </p:spPr>
        <p:txBody>
          <a:bodyPr wrap="non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945430" y="1783034"/>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169983" y="4823093"/>
            <a:ext cx="841897" cy="561692"/>
          </a:xfrm>
          <a:prstGeom prst="rect">
            <a:avLst/>
          </a:prstGeom>
          <a:noFill/>
        </p:spPr>
        <p:txBody>
          <a:bodyPr wrap="none" rtlCol="0">
            <a:spAutoFit/>
          </a:bodyPr>
          <a:lstStyle/>
          <a:p>
            <a:pPr lvl="0" algn="ctr">
              <a:defRPr/>
            </a:pPr>
            <a:r>
              <a:rPr lang="en-US" altLang="ja-JP" sz="1050" b="1" dirty="0">
                <a:latin typeface="BIZ UDPゴシック" panose="020B0400000000000000" pitchFamily="50" charset="-128"/>
                <a:ea typeface="BIZ UDPゴシック" panose="020B0400000000000000" pitchFamily="50" charset="-128"/>
              </a:rPr>
              <a:t>【</a:t>
            </a:r>
            <a:r>
              <a:rPr lang="ja-JP" altLang="en-US" sz="1050" b="1" dirty="0">
                <a:latin typeface="BIZ UDPゴシック" panose="020B0400000000000000" pitchFamily="50" charset="-128"/>
                <a:ea typeface="BIZ UDPゴシック" panose="020B0400000000000000" pitchFamily="50" charset="-128"/>
              </a:rPr>
              <a:t>ムダ撲滅</a:t>
            </a:r>
            <a:r>
              <a:rPr lang="en-US" altLang="ja-JP" sz="1050" b="1" dirty="0">
                <a:latin typeface="BIZ UDPゴシック" panose="020B0400000000000000" pitchFamily="50" charset="-128"/>
                <a:ea typeface="BIZ UDPゴシック" panose="020B0400000000000000" pitchFamily="50" charset="-128"/>
              </a:rPr>
              <a:t>】</a:t>
            </a:r>
          </a:p>
          <a:p>
            <a:pPr lvl="0" algn="ctr">
              <a:defRPr/>
            </a:pPr>
            <a:r>
              <a:rPr lang="ja-JP" altLang="en-US" sz="1000" b="1" dirty="0">
                <a:latin typeface="BIZ UDPゴシック" panose="020B0400000000000000" pitchFamily="50" charset="-128"/>
                <a:ea typeface="BIZ UDPゴシック" panose="020B0400000000000000" pitchFamily="50" charset="-128"/>
              </a:rPr>
              <a:t>送気適正化</a:t>
            </a:r>
            <a:endParaRPr lang="en-US" altLang="ja-JP" sz="1000" b="1" dirty="0">
              <a:latin typeface="BIZ UDPゴシック" panose="020B0400000000000000" pitchFamily="50" charset="-128"/>
              <a:ea typeface="BIZ UDPゴシック" panose="020B0400000000000000" pitchFamily="50" charset="-128"/>
            </a:endParaRPr>
          </a:p>
          <a:p>
            <a:pPr lvl="0" algn="ctr">
              <a:defRPr/>
            </a:pPr>
            <a:r>
              <a:rPr kumimoji="1" lang="ja-JP" altLang="en-US" sz="10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性能維持</a:t>
            </a:r>
            <a:endParaRPr kumimoji="1" lang="en-US" altLang="ja-JP" sz="10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91642" y="1801157"/>
            <a:ext cx="588623" cy="253916"/>
          </a:xfrm>
          <a:prstGeom prst="rect">
            <a:avLst/>
          </a:prstGeom>
          <a:noFill/>
        </p:spPr>
        <p:txBody>
          <a:bodyPr wrap="none" rtlCol="0">
            <a:spAutoFit/>
          </a:bodyPr>
          <a:lstStyle/>
          <a:p>
            <a:pPr lvl="0">
              <a:defRPr/>
            </a:pPr>
            <a:r>
              <a:rPr lang="en-US" altLang="ja-JP" sz="1050" b="1" noProof="0" dirty="0">
                <a:latin typeface="BIZ UDPゴシック" panose="020B0400000000000000" pitchFamily="50" charset="-128"/>
                <a:ea typeface="BIZ UDPゴシック" panose="020B0400000000000000" pitchFamily="50" charset="-128"/>
              </a:rPr>
              <a:t>【</a:t>
            </a:r>
            <a:r>
              <a:rPr lang="ja-JP" altLang="en-US" sz="1050" b="1" noProof="0" dirty="0">
                <a:latin typeface="BIZ UDPゴシック" panose="020B0400000000000000" pitchFamily="50" charset="-128"/>
                <a:ea typeface="BIZ UDPゴシック" panose="020B0400000000000000" pitchFamily="50" charset="-128"/>
              </a:rPr>
              <a:t>計測</a:t>
            </a:r>
            <a:r>
              <a:rPr lang="en-US" altLang="ja-JP" sz="1050" b="1" dirty="0">
                <a:latin typeface="BIZ UDPゴシック" panose="020B0400000000000000" pitchFamily="50" charset="-128"/>
                <a:ea typeface="BIZ UDPゴシック" panose="020B0400000000000000" pitchFamily="50" charset="-128"/>
              </a:rPr>
              <a:t>】</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80" name="下矢印 79"/>
          <p:cNvSpPr/>
          <p:nvPr/>
        </p:nvSpPr>
        <p:spPr>
          <a:xfrm>
            <a:off x="48273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p:nvPr/>
        </p:nvCxnSpPr>
        <p:spPr>
          <a:xfrm flipV="1">
            <a:off x="289114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cxnSpLocks/>
          </p:cNvCxnSpPr>
          <p:nvPr/>
        </p:nvCxnSpPr>
        <p:spPr>
          <a:xfrm flipV="1">
            <a:off x="5012045" y="1754459"/>
            <a:ext cx="0" cy="3713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466576" y="5770891"/>
            <a:ext cx="5339923" cy="276999"/>
          </a:xfrm>
          <a:prstGeom prst="rect">
            <a:avLst/>
          </a:prstGeom>
          <a:noFill/>
        </p:spPr>
        <p:txBody>
          <a:bodyPr wrap="none" rtlCol="0">
            <a:spAutoFit/>
          </a:bodyPr>
          <a:lstStyle/>
          <a:p>
            <a:pPr lvl="0">
              <a:defRPr/>
            </a:pPr>
            <a:r>
              <a:rPr lang="ja-JP" altLang="en-US" sz="1200" b="1" noProof="0" dirty="0">
                <a:solidFill>
                  <a:srgbClr val="000000"/>
                </a:solidFill>
                <a:latin typeface="BIZ UDPゴシック" panose="020B0400000000000000" pitchFamily="50" charset="-128"/>
                <a:ea typeface="BIZ UDPゴシック" panose="020B0400000000000000" pitchFamily="50" charset="-128"/>
              </a:rPr>
              <a:t>試行導入　　　　　　　　　　　　横展開・ネタ創出　　　　　 </a:t>
            </a: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noProof="0" dirty="0">
                <a:solidFill>
                  <a:srgbClr val="000000"/>
                </a:solidFill>
                <a:latin typeface="BIZ UDPゴシック" panose="020B0400000000000000" pitchFamily="50" charset="-128"/>
                <a:ea typeface="BIZ UDPゴシック" panose="020B0400000000000000" pitchFamily="50" charset="-128"/>
              </a:rPr>
              <a:t>合理的・効率的管理</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87" name="カギ線コネクタ 86"/>
          <p:cNvCxnSpPr>
            <a:endCxn id="14" idx="1"/>
          </p:cNvCxnSpPr>
          <p:nvPr/>
        </p:nvCxnSpPr>
        <p:spPr>
          <a:xfrm rot="5400000" flipH="1" flipV="1">
            <a:off x="1800480"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873900" y="4262125"/>
            <a:ext cx="737702"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ムダ取り①</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180724" y="2185648"/>
            <a:ext cx="1007007"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ムダ取り①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3164427" y="2958972"/>
            <a:ext cx="1671582" cy="276999"/>
          </a:xfrm>
          <a:prstGeom prst="rect">
            <a:avLst/>
          </a:prstGeom>
          <a:noFill/>
          <a:ln>
            <a:solidFill>
              <a:srgbClr val="DC0032"/>
            </a:solidFill>
          </a:ln>
        </p:spPr>
        <p:txBody>
          <a:bodyPr wrap="square" lIns="36000" rIns="0" rtlCol="0">
            <a:spAutoFit/>
          </a:bodyPr>
          <a:lstStyle/>
          <a:p>
            <a:pPr lvl="0">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3161242" y="4155963"/>
            <a:ext cx="1671582" cy="838691"/>
          </a:xfrm>
          <a:prstGeom prst="rect">
            <a:avLst/>
          </a:prstGeom>
          <a:noFill/>
          <a:ln>
            <a:solidFill>
              <a:srgbClr val="DC0032"/>
            </a:solidFill>
          </a:ln>
        </p:spPr>
        <p:txBody>
          <a:bodyPr wrap="square" lIns="36000" rIns="0" rtlCol="0">
            <a:spAutoFit/>
          </a:bodyPr>
          <a:lstStyle/>
          <a:p>
            <a:pPr lvl="0">
              <a:defRPr/>
            </a:pPr>
            <a:r>
              <a:rPr lang="ja-JP" altLang="en-US" sz="1050" b="1" dirty="0">
                <a:latin typeface="BIZ UDPゴシック" panose="020B0400000000000000" pitchFamily="50" charset="-128"/>
                <a:ea typeface="BIZ UDPゴシック" panose="020B0400000000000000" pitchFamily="50" charset="-128"/>
              </a:rPr>
              <a:t>・空圧機保全周期延長</a:t>
            </a:r>
            <a:endParaRPr lang="en-US" altLang="ja-JP" sz="1050" b="1" dirty="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a:t>
            </a:r>
            <a:r>
              <a:rPr kumimoji="1" lang="en-US" altLang="ja-JP"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XXXXXXXXXXX</a:t>
            </a:r>
          </a:p>
          <a:p>
            <a:pPr lvl="0">
              <a:defRPr/>
            </a:pPr>
            <a:r>
              <a:rPr lang="ja-JP" altLang="en-US" sz="1050" b="1" dirty="0">
                <a:latin typeface="BIZ UDPゴシック" panose="020B0400000000000000" pitchFamily="50" charset="-128"/>
                <a:ea typeface="BIZ UDPゴシック" panose="020B0400000000000000" pitchFamily="50" charset="-128"/>
              </a:rPr>
              <a:t>・</a:t>
            </a:r>
            <a:r>
              <a:rPr lang="en-US" altLang="ja-JP" sz="1050" b="1" dirty="0">
                <a:latin typeface="BIZ UDPゴシック" panose="020B0400000000000000" pitchFamily="50" charset="-128"/>
                <a:ea typeface="BIZ UDPゴシック" panose="020B0400000000000000" pitchFamily="50" charset="-128"/>
              </a:rPr>
              <a:t>XXXXXXXXXXX</a:t>
            </a:r>
          </a:p>
          <a:p>
            <a:pPr lvl="0">
              <a:spcBef>
                <a:spcPts val="600"/>
              </a:spcBef>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3047820" y="3815992"/>
            <a:ext cx="1300356" cy="3693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ムダ取り② ネタ創出</a:t>
            </a:r>
            <a:endParaRPr lang="en-US" altLang="ja-JP" sz="900" b="1" noProof="0" dirty="0">
              <a:solidFill>
                <a:srgbClr val="DC0032"/>
              </a:solidFill>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solidFill>
                  <a:srgbClr val="DC0032"/>
                </a:solidFill>
                <a:effectLst/>
                <a:uLnTx/>
                <a:uFillTx/>
                <a:latin typeface="BIZ UDPゴシック" panose="020B0400000000000000" pitchFamily="50" charset="-128"/>
                <a:ea typeface="BIZ UDPゴシック" panose="020B0400000000000000" pitchFamily="50" charset="-128"/>
              </a:rPr>
              <a:t>　　　　　　　～改善工事</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6" name="カギ線コネクタ 95"/>
          <p:cNvCxnSpPr>
            <a:stCxn id="85" idx="3"/>
            <a:endCxn id="94" idx="1"/>
          </p:cNvCxnSpPr>
          <p:nvPr/>
        </p:nvCxnSpPr>
        <p:spPr>
          <a:xfrm flipV="1">
            <a:off x="2788280" y="4575309"/>
            <a:ext cx="372962" cy="297322"/>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319754" y="1894693"/>
            <a:ext cx="1329210" cy="415498"/>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広美１工場・２工場</a:t>
            </a:r>
            <a:endParaRPr lang="en-US" altLang="ja-JP" sz="1050" b="1" dirty="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1043927" y="4453285"/>
            <a:ext cx="1744353" cy="838691"/>
          </a:xfrm>
          <a:prstGeom prst="rect">
            <a:avLst/>
          </a:prstGeom>
          <a:solidFill>
            <a:schemeClr val="bg1"/>
          </a:solidFill>
          <a:ln>
            <a:solidFill>
              <a:srgbClr val="DC0032"/>
            </a:solidFill>
          </a:ln>
        </p:spPr>
        <p:txBody>
          <a:bodyPr wrap="square" lIns="36000" rIns="0" rtlCol="0">
            <a:spAutoFit/>
          </a:bodyPr>
          <a:lstStyle/>
          <a:p>
            <a:pPr lvl="0">
              <a:defRPr/>
            </a:pPr>
            <a:r>
              <a:rPr lang="ja-JP" altLang="en-US" sz="1050" b="1" dirty="0">
                <a:latin typeface="BIZ UDPゴシック" panose="020B0400000000000000" pitchFamily="50" charset="-128"/>
                <a:ea typeface="BIZ UDPゴシック" panose="020B0400000000000000" pitchFamily="50" charset="-128"/>
              </a:rPr>
              <a:t>・エアー送気圧適正化</a:t>
            </a:r>
            <a:endParaRPr lang="en-US" altLang="ja-JP" sz="1050" b="1" dirty="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・夜間直間のエネ停止</a:t>
            </a:r>
            <a:endParaRPr kumimoji="1" lang="en-US" altLang="ja-JP"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1050" b="1" dirty="0">
                <a:latin typeface="BIZ UDPゴシック" panose="020B0400000000000000" pitchFamily="50" charset="-128"/>
                <a:ea typeface="BIZ UDPゴシック" panose="020B0400000000000000" pitchFamily="50" charset="-128"/>
              </a:rPr>
              <a:t>・空圧機性能管理</a:t>
            </a:r>
            <a:endParaRPr lang="en-US" altLang="ja-JP" sz="1050" b="1" dirty="0">
              <a:latin typeface="BIZ UDPゴシック" panose="020B0400000000000000" pitchFamily="50" charset="-128"/>
              <a:ea typeface="BIZ UDPゴシック" panose="020B0400000000000000" pitchFamily="50" charset="-128"/>
            </a:endParaRPr>
          </a:p>
          <a:p>
            <a:pPr lvl="0">
              <a:spcBef>
                <a:spcPts val="600"/>
              </a:spcBef>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cxnSp>
        <p:nvCxnSpPr>
          <p:cNvPr id="108" name="カギ線コネクタ 107"/>
          <p:cNvCxnSpPr/>
          <p:nvPr/>
        </p:nvCxnSpPr>
        <p:spPr>
          <a:xfrm rot="5400000" flipH="1" flipV="1">
            <a:off x="4210167"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864289" y="3461440"/>
            <a:ext cx="1007007"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ムダ取り②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pSp>
        <p:nvGrpSpPr>
          <p:cNvPr id="119" name="グループ化 118"/>
          <p:cNvGrpSpPr/>
          <p:nvPr/>
        </p:nvGrpSpPr>
        <p:grpSpPr>
          <a:xfrm>
            <a:off x="5285557"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5049500"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rPr>
              <a:t>            </a:t>
            </a:r>
            <a:r>
              <a:rPr kumimoji="1" lang="en-US" altLang="ja-JP" sz="1300" b="1" i="0" u="none" strike="noStrike" kern="1200" cap="none" spc="0" normalizeH="0" baseline="0" noProof="0" dirty="0" err="1">
                <a:ln>
                  <a:noFill/>
                </a:ln>
                <a:solidFill>
                  <a:schemeClr val="bg1"/>
                </a:solidFill>
                <a:effectLst/>
                <a:uLnTx/>
                <a:uFillTx/>
                <a:latin typeface="BIZ UDPゴシック" panose="020B0400000000000000" pitchFamily="50" charset="-128"/>
                <a:ea typeface="BIZ UDPゴシック" panose="020B0400000000000000" pitchFamily="50" charset="-128"/>
              </a:rPr>
              <a:t>FaaS</a:t>
            </a:r>
            <a:endParaRPr kumimoji="1" lang="en-US" altLang="ja-JP" sz="13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a:p>
            <a:pPr lvl="0" algn="ctr">
              <a:spcBef>
                <a:spcPts val="200"/>
              </a:spcBef>
              <a:defRPr/>
            </a:pPr>
            <a:r>
              <a:rPr lang="en-US" altLang="ja-JP" sz="1050" b="1" dirty="0">
                <a:solidFill>
                  <a:schemeClr val="bg1"/>
                </a:solidFill>
                <a:latin typeface="BIZ UDPゴシック" panose="020B0400000000000000" pitchFamily="50" charset="-128"/>
                <a:ea typeface="BIZ UDPゴシック" panose="020B0400000000000000" pitchFamily="50" charset="-128"/>
              </a:rPr>
              <a:t>『</a:t>
            </a:r>
            <a:r>
              <a:rPr lang="ja-JP" altLang="en-US" sz="1050" b="1" dirty="0">
                <a:solidFill>
                  <a:schemeClr val="bg1"/>
                </a:solidFill>
                <a:latin typeface="BIZ UDPゴシック" panose="020B0400000000000000" pitchFamily="50" charset="-128"/>
                <a:ea typeface="BIZ UDPゴシック" panose="020B0400000000000000" pitchFamily="50" charset="-128"/>
              </a:rPr>
              <a:t>施設管理ポータルサイト</a:t>
            </a:r>
            <a:r>
              <a:rPr lang="en-US" altLang="ja-JP" sz="1050" b="1" dirty="0">
                <a:solidFill>
                  <a:schemeClr val="bg1"/>
                </a:solidFill>
                <a:latin typeface="BIZ UDPゴシック" panose="020B0400000000000000" pitchFamily="50" charset="-128"/>
                <a:ea typeface="BIZ UDPゴシック" panose="020B0400000000000000" pitchFamily="50" charset="-128"/>
              </a:rPr>
              <a:t>』</a:t>
            </a:r>
            <a:endParaRPr kumimoji="1" lang="ja-JP" altLang="en-US" sz="14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cxnSp>
        <p:nvCxnSpPr>
          <p:cNvPr id="128" name="カギ線コネクタ 127"/>
          <p:cNvCxnSpPr/>
          <p:nvPr/>
        </p:nvCxnSpPr>
        <p:spPr>
          <a:xfrm flipV="1">
            <a:off x="5964628"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987863" y="5014568"/>
            <a:ext cx="2106117"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→データを利活用し最適な提案</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p:txBody>
      </p:sp>
      <p:sp>
        <p:nvSpPr>
          <p:cNvPr id="130" name="テキスト ボックス 129"/>
          <p:cNvSpPr txBox="1"/>
          <p:nvPr/>
        </p:nvSpPr>
        <p:spPr>
          <a:xfrm>
            <a:off x="5059176" y="3951688"/>
            <a:ext cx="1132381" cy="630942"/>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r>
              <a:rPr lang="ja-JP" altLang="en-US" sz="1050" b="1" kern="0" dirty="0">
                <a:solidFill>
                  <a:srgbClr val="000000"/>
                </a:solidFill>
                <a:latin typeface="BIZ UDPゴシック" panose="020B0400000000000000" pitchFamily="50" charset="-128"/>
                <a:ea typeface="BIZ UDPゴシック" panose="020B0400000000000000" pitchFamily="50" charset="-128"/>
              </a:rPr>
              <a:t>省エネ</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ムダ取り創出</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　～改善工事</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p:txBody>
      </p:sp>
      <p:sp>
        <p:nvSpPr>
          <p:cNvPr id="136" name="正方形/長方形 135"/>
          <p:cNvSpPr/>
          <p:nvPr/>
        </p:nvSpPr>
        <p:spPr>
          <a:xfrm>
            <a:off x="7108808"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7041646"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各</a:t>
            </a:r>
            <a:r>
              <a:rPr lang="ja-JP" altLang="en-US" sz="1400" b="1" kern="0" dirty="0">
                <a:solidFill>
                  <a:srgbClr val="000000"/>
                </a:solidFill>
                <a:latin typeface="BIZ UDPゴシック" panose="020B0400000000000000" pitchFamily="50" charset="-128"/>
                <a:ea typeface="BIZ UDPゴシック" panose="020B0400000000000000" pitchFamily="50" charset="-128"/>
              </a:rPr>
              <a:t>要件</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のご確認</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38" name="テキスト ボックス 137"/>
          <p:cNvSpPr txBox="1"/>
          <p:nvPr/>
        </p:nvSpPr>
        <p:spPr>
          <a:xfrm>
            <a:off x="7139476" y="1893881"/>
            <a:ext cx="1858552" cy="4115614"/>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１、ニーズ確認</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①省エネ改善のネタ創出</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②省エネ改善計画</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見える化</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③保全</a:t>
            </a:r>
            <a:r>
              <a:rPr lang="en-US" altLang="ja-JP" sz="1200" b="1" kern="0" dirty="0">
                <a:solidFill>
                  <a:srgbClr val="000000"/>
                </a:solidFill>
                <a:latin typeface="BIZ UDPゴシック" panose="020B0400000000000000" pitchFamily="50" charset="-128"/>
                <a:ea typeface="BIZ UDPゴシック" panose="020B0400000000000000" pitchFamily="50" charset="-128"/>
              </a:rPr>
              <a:t>CBM</a:t>
            </a:r>
            <a:r>
              <a:rPr lang="ja-JP" altLang="en-US" sz="1200" b="1" kern="0" dirty="0">
                <a:solidFill>
                  <a:srgbClr val="000000"/>
                </a:solidFill>
                <a:latin typeface="BIZ UDPゴシック" panose="020B0400000000000000" pitchFamily="50" charset="-128"/>
                <a:ea typeface="BIZ UDPゴシック" panose="020B0400000000000000" pitchFamily="50" charset="-128"/>
              </a:rPr>
              <a:t>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④設備保全計画見える化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２、進め方の確認</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①見える化</a:t>
            </a:r>
            <a:r>
              <a:rPr lang="en-US" altLang="ja-JP" sz="1200" b="1" kern="0" dirty="0">
                <a:solidFill>
                  <a:srgbClr val="000000"/>
                </a:solidFill>
                <a:latin typeface="BIZ UDPゴシック" panose="020B0400000000000000" pitchFamily="50" charset="-128"/>
                <a:ea typeface="BIZ UDPゴシック" panose="020B0400000000000000" pitchFamily="50" charset="-128"/>
              </a:rPr>
              <a:t>FS</a:t>
            </a:r>
            <a:r>
              <a:rPr lang="ja-JP" altLang="en-US" sz="1200" b="1" kern="0" dirty="0">
                <a:solidFill>
                  <a:srgbClr val="000000"/>
                </a:solidFill>
                <a:latin typeface="BIZ UDPゴシック" panose="020B0400000000000000" pitchFamily="50" charset="-128"/>
                <a:ea typeface="BIZ UDPゴシック" panose="020B0400000000000000" pitchFamily="50" charset="-128"/>
              </a:rPr>
              <a:t>ポータル</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サイト活用：無料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②見える化基本情報作成</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：有料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③計画立案支援：無料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＊見積時に企画料折込</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④提案・見積の個別工事</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：有料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5980428" y="3947808"/>
            <a:ext cx="1132381" cy="451406"/>
          </a:xfrm>
          <a:prstGeom prst="rect">
            <a:avLst/>
          </a:prstGeom>
          <a:noFill/>
        </p:spPr>
        <p:txBody>
          <a:bodyPr wrap="square" rtlCol="0">
            <a:spAutoFit/>
          </a:bodyPr>
          <a:lstStyle/>
          <a:p>
            <a:pPr lvl="0">
              <a:lnSpc>
                <a:spcPts val="1400"/>
              </a:lnSpc>
              <a:defRPr/>
            </a:pPr>
            <a:r>
              <a:rPr lang="en-US" altLang="ja-JP" sz="1050" b="1" kern="0" dirty="0">
                <a:solidFill>
                  <a:srgbClr val="000000"/>
                </a:solidFill>
                <a:latin typeface="BIZ UDPゴシック" panose="020B0400000000000000" pitchFamily="50" charset="-128"/>
                <a:ea typeface="BIZ UDPゴシック" panose="020B0400000000000000" pitchFamily="50" charset="-128"/>
              </a:rPr>
              <a:t> 『</a:t>
            </a:r>
            <a:r>
              <a:rPr lang="ja-JP" altLang="en-US" sz="1050" b="1" kern="0" dirty="0">
                <a:solidFill>
                  <a:srgbClr val="000000"/>
                </a:solidFill>
                <a:latin typeface="BIZ UDPゴシック" panose="020B0400000000000000" pitchFamily="50" charset="-128"/>
                <a:ea typeface="BIZ UDPゴシック" panose="020B0400000000000000" pitchFamily="50" charset="-128"/>
              </a:rPr>
              <a:t>保全</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修理・更新工事</a:t>
            </a:r>
          </a:p>
        </p:txBody>
      </p:sp>
      <p:pic>
        <p:nvPicPr>
          <p:cNvPr id="84" name="図 83"/>
          <p:cNvPicPr>
            <a:picLocks noChangeAspect="1"/>
          </p:cNvPicPr>
          <p:nvPr/>
        </p:nvPicPr>
        <p:blipFill rotWithShape="1">
          <a:blip r:embed="rId5"/>
          <a:srcRect t="2294" b="87261"/>
          <a:stretch/>
        </p:blipFill>
        <p:spPr>
          <a:xfrm>
            <a:off x="6246671" y="4589674"/>
            <a:ext cx="538114" cy="207171"/>
          </a:xfrm>
          <a:prstGeom prst="rect">
            <a:avLst/>
          </a:prstGeom>
          <a:ln w="6350">
            <a:solidFill>
              <a:schemeClr val="accent1"/>
            </a:solidFill>
          </a:ln>
        </p:spPr>
      </p:pic>
      <p:sp>
        <p:nvSpPr>
          <p:cNvPr id="8" name="角丸四角形 7"/>
          <p:cNvSpPr/>
          <p:nvPr/>
        </p:nvSpPr>
        <p:spPr>
          <a:xfrm>
            <a:off x="5062966"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5000481" y="3748470"/>
            <a:ext cx="1250663" cy="230832"/>
          </a:xfrm>
          <a:prstGeom prst="rect">
            <a:avLst/>
          </a:prstGeom>
          <a:noFill/>
        </p:spPr>
        <p:txBody>
          <a:bodyPr wrap="none" rtlCol="0">
            <a:spAutoFit/>
          </a:bodyPr>
          <a:lstStyle/>
          <a:p>
            <a:pPr lvl="0">
              <a:defRPr/>
            </a:pPr>
            <a:r>
              <a:rPr lang="en-US" altLang="ja-JP" sz="900" b="1" dirty="0">
                <a:solidFill>
                  <a:srgbClr val="DC0032"/>
                </a:solidFill>
                <a:latin typeface="BIZ UDPゴシック" panose="020B0400000000000000" pitchFamily="50" charset="-128"/>
                <a:ea typeface="BIZ UDPゴシック" panose="020B0400000000000000" pitchFamily="50" charset="-128"/>
              </a:rPr>
              <a:t>【</a:t>
            </a:r>
            <a:r>
              <a:rPr lang="ja-JP" altLang="en-US" sz="900" b="1" dirty="0">
                <a:solidFill>
                  <a:srgbClr val="DC0032"/>
                </a:solidFill>
                <a:latin typeface="BIZ UDPゴシック" panose="020B0400000000000000" pitchFamily="50" charset="-128"/>
                <a:ea typeface="BIZ UDPゴシック" panose="020B0400000000000000" pitchFamily="50" charset="-128"/>
              </a:rPr>
              <a:t>連係ソリューション</a:t>
            </a:r>
            <a:r>
              <a:rPr lang="en-US" altLang="ja-JP" sz="900" b="1" dirty="0">
                <a:solidFill>
                  <a:srgbClr val="DC0032"/>
                </a:solidFill>
                <a:latin typeface="BIZ UDPゴシック" panose="020B0400000000000000" pitchFamily="50" charset="-128"/>
                <a:ea typeface="BIZ UDPゴシック" panose="020B0400000000000000" pitchFamily="50" charset="-128"/>
              </a:rPr>
              <a:t>】</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75" name="直線コネクタ 74">
            <a:extLst>
              <a:ext uri="{FF2B5EF4-FFF2-40B4-BE49-F238E27FC236}">
                <a16:creationId xmlns:a16="http://schemas.microsoft.com/office/drawing/2014/main" id="{AD00E73D-01E0-4627-9AB6-36DBCEE1BD11}"/>
              </a:ext>
            </a:extLst>
          </p:cNvPr>
          <p:cNvCxnSpPr>
            <a:cxnSpLocks/>
          </p:cNvCxnSpPr>
          <p:nvPr/>
        </p:nvCxnSpPr>
        <p:spPr>
          <a:xfrm flipV="1">
            <a:off x="5010813" y="5732305"/>
            <a:ext cx="0" cy="3512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19878"/>
      </p:ext>
    </p:extLst>
  </p:cSld>
  <p:clrMapOvr>
    <a:masterClrMapping/>
  </p:clrMapOvr>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5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8.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7234</Words>
  <Application>Microsoft Office PowerPoint</Application>
  <PresentationFormat>ユーザー設定</PresentationFormat>
  <Paragraphs>1657</Paragraphs>
  <Slides>41</Slides>
  <Notes>13</Notes>
  <HiddenSlides>0</HiddenSlides>
  <MMClips>0</MMClips>
  <ScaleCrop>false</ScaleCrop>
  <HeadingPairs>
    <vt:vector size="8" baseType="variant">
      <vt:variant>
        <vt:lpstr>使用されているフォント</vt:lpstr>
      </vt:variant>
      <vt:variant>
        <vt:i4>12</vt:i4>
      </vt:variant>
      <vt:variant>
        <vt:lpstr>テーマ</vt:lpstr>
      </vt:variant>
      <vt:variant>
        <vt:i4>7</vt:i4>
      </vt:variant>
      <vt:variant>
        <vt:lpstr>埋め込まれた OLE サーバー</vt:lpstr>
      </vt:variant>
      <vt:variant>
        <vt:i4>2</vt:i4>
      </vt:variant>
      <vt:variant>
        <vt:lpstr>スライド タイトル</vt:lpstr>
      </vt:variant>
      <vt:variant>
        <vt:i4>41</vt:i4>
      </vt:variant>
    </vt:vector>
  </HeadingPairs>
  <TitlesOfParts>
    <vt:vector size="62" baseType="lpstr">
      <vt:lpstr>BIZ UDPゴシック</vt:lpstr>
      <vt:lpstr>HGP創英角ｺﾞｼｯｸUB</vt:lpstr>
      <vt:lpstr>Meiryo UI</vt:lpstr>
      <vt:lpstr>ＭＳ Ｐゴシック</vt:lpstr>
      <vt:lpstr>メイリオ</vt:lpstr>
      <vt:lpstr>Yu Gothic</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5_標準デザイン</vt:lpstr>
      <vt:lpstr>1_Office テーマ</vt:lpstr>
      <vt:lpstr>標準デザイン</vt:lpstr>
      <vt:lpstr>1_プレゼンスライド_関係者外秘_4x3_170701</vt:lpstr>
      <vt:lpstr>ワークシート</vt:lpstr>
      <vt:lpstr>Photo Editor Photo</vt:lpstr>
      <vt:lpstr>デンソーファシリティーズの　 施設シェアードサービスのご提案</vt:lpstr>
      <vt:lpstr>１、会社紹介</vt:lpstr>
      <vt:lpstr>２、ソリューション事例</vt:lpstr>
      <vt:lpstr>３、工場ファシリティーマネージメントの深化</vt:lpstr>
      <vt:lpstr>４、設備保全・省エネ改善の計画推進の見える化</vt:lpstr>
      <vt:lpstr>５、見える化の保全活用方法</vt:lpstr>
      <vt:lpstr>５、施設管理ポータルサイトの活用</vt:lpstr>
      <vt:lpstr>４、空圧機CBM・EMSレポート診断 モデル</vt:lpstr>
      <vt:lpstr>案） 神星工業㈱様 省エネ改善の進め方</vt:lpstr>
      <vt:lpstr>神星工業㈱ 様との進め方</vt:lpstr>
      <vt:lpstr>PowerPoint プレゼンテーション</vt:lpstr>
      <vt:lpstr>４、省エネ改善・設備保全の計画推進の融合</vt:lpstr>
      <vt:lpstr>施設プラットフォームによるソリューションの提供</vt:lpstr>
      <vt:lpstr>PowerPoint プレゼンテーション</vt:lpstr>
      <vt:lpstr>３、施設シェアードサービス</vt:lpstr>
      <vt:lpstr>参考）施設クラウドシステム構築 ー 神星工業段階 </vt:lpstr>
      <vt:lpstr>参考）空圧機CBM・EMSレポート診断 モデル</vt:lpstr>
      <vt:lpstr>神星工業㈱ 先行モデルの進め方</vt:lpstr>
      <vt:lpstr>３、神星工業モデルケース</vt:lpstr>
      <vt:lpstr>PowerPoint プレゼンテーション</vt:lpstr>
      <vt:lpstr>PowerPoint プレゼンテーション</vt:lpstr>
      <vt:lpstr>PowerPoint プレゼンテーション</vt:lpstr>
      <vt:lpstr>５、施設シェアードサービス提供の仕組み②</vt:lpstr>
      <vt:lpstr>５、運転・保全ソリューションの例</vt:lpstr>
      <vt:lpstr>６、省エネソリューションの例</vt:lpstr>
      <vt:lpstr>５、施設統合管理のプラットフォームづくり</vt:lpstr>
      <vt:lpstr>４、DNG全体の最適管理</vt:lpstr>
      <vt:lpstr>６、オープンネットワークシステム</vt:lpstr>
      <vt:lpstr>３、モデルケース ー 神星工業</vt:lpstr>
      <vt:lpstr>３、モデルケース ー 神星工業</vt:lpstr>
      <vt:lpstr>３、モデルケース ー 神星工業</vt:lpstr>
      <vt:lpstr>３、モデルケース ー 大信精機</vt:lpstr>
      <vt:lpstr>３、モデルケース ー DN北九州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FSPF(Facility Solution PlatForm)　　 の具現化</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2020-09-27T20:13:35Z</dcterms:modified>
</cp:coreProperties>
</file>